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sldIdLst>
    <p:sldId id="256" r:id="rId2"/>
    <p:sldId id="332" r:id="rId3"/>
    <p:sldId id="382" r:id="rId4"/>
    <p:sldId id="381" r:id="rId5"/>
    <p:sldId id="380" r:id="rId6"/>
    <p:sldId id="394" r:id="rId7"/>
    <p:sldId id="395" r:id="rId8"/>
    <p:sldId id="393" r:id="rId9"/>
    <p:sldId id="392" r:id="rId10"/>
    <p:sldId id="401" r:id="rId11"/>
    <p:sldId id="402" r:id="rId12"/>
    <p:sldId id="458" r:id="rId13"/>
    <p:sldId id="464" r:id="rId14"/>
    <p:sldId id="403" r:id="rId15"/>
    <p:sldId id="405" r:id="rId16"/>
    <p:sldId id="406" r:id="rId17"/>
    <p:sldId id="412" r:id="rId18"/>
    <p:sldId id="407" r:id="rId19"/>
    <p:sldId id="409" r:id="rId20"/>
    <p:sldId id="410" r:id="rId21"/>
    <p:sldId id="411" r:id="rId22"/>
    <p:sldId id="461" r:id="rId23"/>
    <p:sldId id="462" r:id="rId24"/>
    <p:sldId id="463" r:id="rId25"/>
    <p:sldId id="413" r:id="rId26"/>
    <p:sldId id="274" r:id="rId27"/>
    <p:sldId id="275" r:id="rId28"/>
    <p:sldId id="276" r:id="rId29"/>
    <p:sldId id="277" r:id="rId30"/>
    <p:sldId id="278" r:id="rId31"/>
    <p:sldId id="317" r:id="rId32"/>
    <p:sldId id="279" r:id="rId33"/>
    <p:sldId id="316" r:id="rId34"/>
    <p:sldId id="318" r:id="rId35"/>
    <p:sldId id="319" r:id="rId36"/>
    <p:sldId id="320" r:id="rId37"/>
    <p:sldId id="321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414" r:id="rId51"/>
    <p:sldId id="415" r:id="rId52"/>
    <p:sldId id="416" r:id="rId53"/>
    <p:sldId id="418" r:id="rId54"/>
    <p:sldId id="419" r:id="rId55"/>
    <p:sldId id="420" r:id="rId56"/>
    <p:sldId id="422" r:id="rId57"/>
    <p:sldId id="421" r:id="rId58"/>
    <p:sldId id="423" r:id="rId59"/>
    <p:sldId id="424" r:id="rId60"/>
    <p:sldId id="426" r:id="rId61"/>
    <p:sldId id="428" r:id="rId62"/>
    <p:sldId id="456" r:id="rId63"/>
    <p:sldId id="454" r:id="rId64"/>
    <p:sldId id="430" r:id="rId65"/>
    <p:sldId id="431" r:id="rId66"/>
    <p:sldId id="432" r:id="rId67"/>
    <p:sldId id="460" r:id="rId68"/>
    <p:sldId id="459" r:id="rId69"/>
    <p:sldId id="434" r:id="rId70"/>
    <p:sldId id="435" r:id="rId71"/>
    <p:sldId id="436" r:id="rId72"/>
    <p:sldId id="437" r:id="rId73"/>
    <p:sldId id="438" r:id="rId74"/>
    <p:sldId id="440" r:id="rId75"/>
    <p:sldId id="439" r:id="rId76"/>
    <p:sldId id="441" r:id="rId77"/>
    <p:sldId id="442" r:id="rId78"/>
    <p:sldId id="443" r:id="rId79"/>
    <p:sldId id="444" r:id="rId80"/>
    <p:sldId id="455" r:id="rId81"/>
    <p:sldId id="445" r:id="rId82"/>
    <p:sldId id="446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375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D2E659F-EA75-44CB-B2A1-19B145D40581}">
          <p14:sldIdLst>
            <p14:sldId id="256"/>
            <p14:sldId id="332"/>
            <p14:sldId id="382"/>
            <p14:sldId id="381"/>
            <p14:sldId id="380"/>
            <p14:sldId id="394"/>
            <p14:sldId id="395"/>
            <p14:sldId id="393"/>
            <p14:sldId id="392"/>
            <p14:sldId id="401"/>
            <p14:sldId id="402"/>
            <p14:sldId id="458"/>
            <p14:sldId id="464"/>
            <p14:sldId id="403"/>
            <p14:sldId id="405"/>
            <p14:sldId id="406"/>
            <p14:sldId id="412"/>
            <p14:sldId id="407"/>
            <p14:sldId id="409"/>
            <p14:sldId id="410"/>
            <p14:sldId id="411"/>
            <p14:sldId id="461"/>
            <p14:sldId id="462"/>
            <p14:sldId id="463"/>
            <p14:sldId id="413"/>
            <p14:sldId id="274"/>
            <p14:sldId id="275"/>
            <p14:sldId id="276"/>
            <p14:sldId id="277"/>
            <p14:sldId id="278"/>
            <p14:sldId id="317"/>
            <p14:sldId id="279"/>
            <p14:sldId id="316"/>
            <p14:sldId id="318"/>
            <p14:sldId id="319"/>
            <p14:sldId id="320"/>
            <p14:sldId id="321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414"/>
            <p14:sldId id="415"/>
            <p14:sldId id="416"/>
            <p14:sldId id="418"/>
            <p14:sldId id="419"/>
            <p14:sldId id="420"/>
            <p14:sldId id="422"/>
            <p14:sldId id="421"/>
            <p14:sldId id="423"/>
            <p14:sldId id="424"/>
            <p14:sldId id="426"/>
            <p14:sldId id="428"/>
            <p14:sldId id="456"/>
            <p14:sldId id="454"/>
            <p14:sldId id="430"/>
            <p14:sldId id="431"/>
            <p14:sldId id="432"/>
            <p14:sldId id="460"/>
            <p14:sldId id="459"/>
            <p14:sldId id="434"/>
            <p14:sldId id="435"/>
            <p14:sldId id="436"/>
            <p14:sldId id="437"/>
            <p14:sldId id="438"/>
            <p14:sldId id="440"/>
            <p14:sldId id="439"/>
            <p14:sldId id="441"/>
            <p14:sldId id="442"/>
            <p14:sldId id="443"/>
            <p14:sldId id="444"/>
            <p14:sldId id="455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F"/>
    <a:srgbClr val="3552B0"/>
    <a:srgbClr val="E99838"/>
    <a:srgbClr val="C95020"/>
    <a:srgbClr val="2348B0"/>
    <a:srgbClr val="355897"/>
    <a:srgbClr val="005796"/>
    <a:srgbClr val="0056D4"/>
    <a:srgbClr val="C2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78742" autoAdjust="0"/>
  </p:normalViewPr>
  <p:slideViewPr>
    <p:cSldViewPr snapToGrid="0" snapToObjects="1">
      <p:cViewPr varScale="1">
        <p:scale>
          <a:sx n="57" d="100"/>
          <a:sy n="57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A9F4-4A62-3C46-A015-54D0A84F197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93E2-9FBD-EA47-A93A-843C40A9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8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1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5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86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6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8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6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7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9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7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9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077A-484A-48DE-8CC2-F5ABF26BE3D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47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97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06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C492-0271-4DE9-AA30-CF0C09E58BE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76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C492-0271-4DE9-AA30-CF0C09E58BE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0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C492-0271-4DE9-AA30-CF0C09E58BE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22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88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7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6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7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AC90-E862-4E50-9680-316D8E30A2C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0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323B8-5604-4FE7-A6C9-21D20E656BB4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65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323B8-5604-4FE7-A6C9-21D20E656BB4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83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323B8-5604-4FE7-A6C9-21D20E656BB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3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8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3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2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0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414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8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997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05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80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1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3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54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11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41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384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8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35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860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11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40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0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69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69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12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48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950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591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386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64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5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90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67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721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6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55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96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200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74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01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31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33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493E2-9FBD-EA47-A93A-843C40A98D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group2 bw.pn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309"/>
            <a:ext cx="9144000" cy="622069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479778"/>
          </a:xfrm>
          <a:prstGeom prst="rect">
            <a:avLst/>
          </a:prstGeom>
          <a:solidFill>
            <a:srgbClr val="C20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3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5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5570-4618-4BD5-99C7-1EADDC4B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8B245-D769-4531-A42D-99107A97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BF026-2FEF-40AE-9FA3-245E492F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2DBA4-9020-4E0D-A260-61E9ECB0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C04B-BFE0-442D-A40E-B3400FD9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95FCC-9BA7-4E76-8519-367BED0B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92B97-09B7-472D-9132-52EA8C47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4CE92-57C3-426F-BDCB-D0392231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79778"/>
          </a:xfrm>
          <a:prstGeom prst="rect">
            <a:avLst/>
          </a:prstGeom>
          <a:solidFill>
            <a:srgbClr val="C20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920999"/>
            <a:ext cx="9144000" cy="239889"/>
          </a:xfrm>
          <a:prstGeom prst="rect">
            <a:avLst/>
          </a:prstGeom>
          <a:solidFill>
            <a:srgbClr val="0056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5406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solidFill>
                  <a:srgbClr val="0056D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8001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 Light"/>
                <a:cs typeface="Helvetica Light"/>
              </a:defRPr>
            </a:lvl2pPr>
            <a:lvl3pPr>
              <a:defRPr sz="2000" b="0" i="0">
                <a:latin typeface="Helvetica Light"/>
                <a:cs typeface="Helvetica Light"/>
              </a:defRPr>
            </a:lvl3pPr>
            <a:lvl4pPr>
              <a:defRPr sz="2000" b="0" i="0">
                <a:latin typeface="Helvetica Light"/>
                <a:cs typeface="Helvetica Light"/>
              </a:defRPr>
            </a:lvl4pPr>
            <a:lvl5pPr>
              <a:defRPr sz="2000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486401"/>
            <a:ext cx="9144000" cy="0"/>
          </a:xfrm>
          <a:prstGeom prst="line">
            <a:avLst/>
          </a:prstGeom>
          <a:ln>
            <a:solidFill>
              <a:srgbClr val="0056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sai-logo HORIZONTAL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6477697" y="5672668"/>
            <a:ext cx="24603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 of peopl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201"/>
            <a:ext cx="9144000" cy="560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Univers LT Std 65 Bold"/>
                <a:cs typeface="Univers LT Std 65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5258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400" b="0" i="0">
                <a:solidFill>
                  <a:schemeClr val="bg1"/>
                </a:solidFill>
                <a:latin typeface="Helvetica"/>
                <a:cs typeface="Helvetica"/>
              </a:defRPr>
            </a:lvl2pPr>
            <a:lvl3pPr>
              <a:defRPr sz="2400" b="0" i="0">
                <a:solidFill>
                  <a:schemeClr val="bg1"/>
                </a:solidFill>
                <a:latin typeface="Helvetica"/>
                <a:cs typeface="Helvetica"/>
              </a:defRPr>
            </a:lvl3pPr>
            <a:lvl4pPr>
              <a:defRPr sz="2400" b="0" i="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sz="2400" b="0" i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486401"/>
            <a:ext cx="9144000" cy="0"/>
          </a:xfrm>
          <a:prstGeom prst="line">
            <a:avLst/>
          </a:prstGeom>
          <a:ln>
            <a:solidFill>
              <a:srgbClr val="0056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sai-logo HORIZONTAL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6477697" y="5672668"/>
            <a:ext cx="24603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solidFill>
                  <a:srgbClr val="0056D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000" b="0" i="0">
                <a:solidFill>
                  <a:schemeClr val="tx1"/>
                </a:solidFill>
                <a:effectLst/>
                <a:latin typeface="Helvetica Light"/>
                <a:cs typeface="Helvetica Light"/>
              </a:defRPr>
            </a:lvl1pPr>
            <a:lvl2pPr>
              <a:defRPr sz="2000" b="0" i="0">
                <a:solidFill>
                  <a:schemeClr val="tx1"/>
                </a:solidFill>
                <a:effectLst/>
                <a:latin typeface="Helvetica Light"/>
                <a:cs typeface="Helvetica Light"/>
              </a:defRPr>
            </a:lvl2pPr>
            <a:lvl3pPr>
              <a:defRPr sz="2000" b="0" i="0">
                <a:solidFill>
                  <a:schemeClr val="tx1"/>
                </a:solidFill>
                <a:effectLst/>
                <a:latin typeface="Helvetica Light"/>
                <a:cs typeface="Helvetica Light"/>
              </a:defRPr>
            </a:lvl3pPr>
            <a:lvl4pPr>
              <a:defRPr sz="2000" b="0" i="0">
                <a:solidFill>
                  <a:schemeClr val="tx1"/>
                </a:solidFill>
                <a:effectLst/>
                <a:latin typeface="Helvetica Light"/>
                <a:cs typeface="Helvetica Light"/>
              </a:defRPr>
            </a:lvl4pPr>
            <a:lvl5pPr>
              <a:defRPr sz="2000" b="0" i="0">
                <a:solidFill>
                  <a:schemeClr val="tx1"/>
                </a:solidFill>
                <a:effectLst/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5334002"/>
            <a:ext cx="9144000" cy="0"/>
          </a:xfrm>
          <a:prstGeom prst="line">
            <a:avLst/>
          </a:prstGeom>
          <a:ln>
            <a:solidFill>
              <a:srgbClr val="0056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sai-logo HORIZONTAL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6683607" y="5840308"/>
            <a:ext cx="24603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9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ABC8-0605-4341-9C04-61D8E736481A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3E10-B7E1-F54D-9318-B18B1AA3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sephelp@ssa-i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tools-review.seniorserviceamerica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sai-logo HORIZONTAL.ai">
            <a:extLst>
              <a:ext uri="{FF2B5EF4-FFF2-40B4-BE49-F238E27FC236}">
                <a16:creationId xmlns:a16="http://schemas.microsoft.com/office/drawing/2014/main" id="{37B0B656-DA03-487E-A8BA-9005D963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2693260" y="5073444"/>
            <a:ext cx="4258988" cy="1584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6835B-7A93-49A1-9B1B-9CD50F39268A}"/>
              </a:ext>
            </a:extLst>
          </p:cNvPr>
          <p:cNvSpPr/>
          <p:nvPr/>
        </p:nvSpPr>
        <p:spPr>
          <a:xfrm>
            <a:off x="711200" y="887245"/>
            <a:ext cx="8015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528F"/>
                </a:solidFill>
              </a:rPr>
              <a:t>Senior Service America, Inc. (SSAI) </a:t>
            </a:r>
          </a:p>
          <a:p>
            <a:r>
              <a:rPr lang="en-US" sz="3600" b="1" dirty="0">
                <a:solidFill>
                  <a:srgbClr val="00528F"/>
                </a:solidFill>
              </a:rPr>
              <a:t>PY2018 Recertification Webinar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14423-B768-4FDB-A0BA-1357345F144B}"/>
              </a:ext>
            </a:extLst>
          </p:cNvPr>
          <p:cNvSpPr txBox="1"/>
          <p:nvPr/>
        </p:nvSpPr>
        <p:spPr>
          <a:xfrm>
            <a:off x="1213216" y="2828835"/>
            <a:ext cx="556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28F"/>
                </a:solidFill>
              </a:rPr>
              <a:t>Presenters, Program Officers:</a:t>
            </a:r>
          </a:p>
          <a:p>
            <a:endParaRPr lang="en-US" b="1" dirty="0">
              <a:solidFill>
                <a:srgbClr val="00528F"/>
              </a:solidFill>
            </a:endParaRPr>
          </a:p>
          <a:p>
            <a:r>
              <a:rPr lang="en-US" b="1" dirty="0">
                <a:solidFill>
                  <a:srgbClr val="00528F"/>
                </a:solidFill>
              </a:rPr>
              <a:t>Constance Todd</a:t>
            </a:r>
          </a:p>
          <a:p>
            <a:r>
              <a:rPr lang="en-US" b="1" dirty="0">
                <a:solidFill>
                  <a:srgbClr val="00528F"/>
                </a:solidFill>
              </a:rPr>
              <a:t>Don Gatewood</a:t>
            </a:r>
          </a:p>
          <a:p>
            <a:r>
              <a:rPr lang="en-US" b="1" dirty="0">
                <a:solidFill>
                  <a:srgbClr val="00528F"/>
                </a:solidFill>
              </a:rPr>
              <a:t>Janet Ray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4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663158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773349" y="1748482"/>
            <a:ext cx="7698122" cy="4065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Getting Ready and Planning:</a:t>
            </a:r>
          </a:p>
          <a:p>
            <a:pPr algn="l"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Recertification Instructions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Recertification Checklist and Readiness Calendar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Recertification Notice for Participants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Income Worksheet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Updated PPM Section 203 “Eligibility Requirements”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Family Size Form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Case Management Note Form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Record of Offer of Physical Exam Form – annual requirement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Release Form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Termination Notice – Ineligible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Termination Notice – No Show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D7A2076-BFBD-426F-B8C5-61CB703C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663158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16908" y="1928563"/>
            <a:ext cx="5543259" cy="365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Identify staff that will help you 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Train staff to assist – (participant staff cannot make final eligibility determination another participant)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Participant eligibility determination forms, must be signed by PD or sponsor staff, not participant staff. 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Ensure all team members have access to Tools/SPARQ</a:t>
            </a:r>
          </a:p>
          <a:p>
            <a:pPr marL="114300" algn="l"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E5C53-20B6-4EB4-8984-DC6A9417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456" y="1928563"/>
            <a:ext cx="2703694" cy="2811880"/>
          </a:xfrm>
          <a:prstGeom prst="rect">
            <a:avLst/>
          </a:prstGeom>
        </p:spPr>
      </p:pic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A365246A-7275-41AC-8489-E78E47CCE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667209" y="5348669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37580" y="812275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Requesting Access to SSAI Tools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A365246A-7275-41AC-8489-E78E47CCE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667209" y="5348669"/>
            <a:ext cx="3191940" cy="1187554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70FA2F-5056-442D-804B-663FA2C46F3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4978"/>
            <a:ext cx="8229600" cy="3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398494"/>
            <a:ext cx="7812422" cy="4180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en-US" sz="9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The SSAI Eligibility Determination Tool will be available for practice Feb. 1st through Feb. 28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on the SSAI Review site: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https://webtools-review.seniorserviceamerica.org/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Eligibility Tool will be available on the live site beginning March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www.seniorserviceamerica.org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</a:p>
          <a:p>
            <a:pPr marL="628650" indent="-51435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Contact your Program Officer, call 301-578-8989, email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scsephelp@ssa-i.org</a:t>
            </a:r>
            <a:r>
              <a:rPr lang="en-US" sz="2400" dirty="0">
                <a:solidFill>
                  <a:schemeClr val="tx1"/>
                </a:solidFill>
              </a:rPr>
              <a:t>  or open a case to authorize additional user IDs and passwords you request. 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6665494" y="5664384"/>
            <a:ext cx="2009747" cy="7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Readiness Steps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733793"/>
            <a:ext cx="8105664" cy="351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Review the active participants in SPARQ    </a:t>
            </a: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If participants remain on your active list, who have exited, complete information on Exit forms and enter in SPARQ.</a:t>
            </a: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If any participants are on your payroll but not “active” in SPARQ, complete information on  Participant forms and enter in  SPARQ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93DC1CC-FBBA-4247-A781-A61B283E9B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9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717537"/>
            <a:ext cx="8105664" cy="350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Identify and train other staff that will complete recertification or assist </a:t>
            </a:r>
          </a:p>
          <a:p>
            <a:pPr marL="571500" lvl="1" algn="l">
              <a:lnSpc>
                <a:spcPct val="90000"/>
              </a:lnSpc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1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Will you </a:t>
            </a:r>
            <a:r>
              <a:rPr lang="en-US" sz="2000" dirty="0">
                <a:solidFill>
                  <a:schemeClr val="tx1"/>
                </a:solidFill>
              </a:rPr>
              <a:t>include SCSEP Participant Staff?  </a:t>
            </a:r>
          </a:p>
          <a:p>
            <a:pPr marL="571500" lvl="1" algn="l">
              <a:lnSpc>
                <a:spcPct val="90000"/>
              </a:lnSpc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Reminder:  Project Director must review recertification documents completed by participant staff</a:t>
            </a:r>
          </a:p>
          <a:p>
            <a:pPr marL="114300" algn="l">
              <a:lnSpc>
                <a:spcPct val="90000"/>
              </a:lnSpc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Participant Staff may not sign any recertification/eligibility determination forms.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39D37F61-80C8-449E-BA75-E4B052B97D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3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sai-logo HORIZONTAL.ai">
            <a:extLst>
              <a:ext uri="{FF2B5EF4-FFF2-40B4-BE49-F238E27FC236}">
                <a16:creationId xmlns:a16="http://schemas.microsoft.com/office/drawing/2014/main" id="{37B0B656-DA03-487E-A8BA-9005D963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667209" y="5348669"/>
            <a:ext cx="3191940" cy="1187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5710906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98FEA0-9DA6-4BA2-8A35-C80098DC78F4}"/>
              </a:ext>
            </a:extLst>
          </p:cNvPr>
          <p:cNvSpPr txBox="1">
            <a:spLocks/>
          </p:cNvSpPr>
          <p:nvPr/>
        </p:nvSpPr>
        <p:spPr>
          <a:xfrm>
            <a:off x="661736" y="1673012"/>
            <a:ext cx="7099138" cy="383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chemeClr val="tx1"/>
                </a:solidFill>
              </a:rPr>
              <a:t>Identify the location(s) where recertification meetings will occur: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Are locations accessible to all participants?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</a:rPr>
              <a:t> Assure you will have access to a copy machine so that you can make copies of the required verification documentation.  </a:t>
            </a:r>
          </a:p>
          <a:p>
            <a:pPr marL="1257300" lvl="2" indent="-342900" algn="l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You must attach copies with the Recertification – Income Worksheet, the Recertification Tool Print Out Document.  </a:t>
            </a:r>
          </a:p>
          <a:p>
            <a:pPr marL="1257300" lvl="2" indent="-342900" algn="l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tx1"/>
                </a:solidFill>
              </a:rPr>
              <a:t>You must retain these as well as copies of income resources, and family size verification documentation in each participant’s file</a:t>
            </a:r>
          </a:p>
        </p:txBody>
      </p:sp>
    </p:spTree>
    <p:extLst>
      <p:ext uri="{BB962C8B-B14F-4D97-AF65-F5344CB8AC3E}">
        <p14:creationId xmlns:p14="http://schemas.microsoft.com/office/powerpoint/2010/main" val="339545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8632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28800"/>
            <a:ext cx="7760842" cy="3377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36768" y="5565166"/>
            <a:ext cx="3191940" cy="1187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86862F-5AD3-47E4-8662-5D677880B77D}"/>
              </a:ext>
            </a:extLst>
          </p:cNvPr>
          <p:cNvSpPr/>
          <p:nvPr/>
        </p:nvSpPr>
        <p:spPr>
          <a:xfrm>
            <a:off x="813580" y="1651330"/>
            <a:ext cx="64862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Identify appointment times and secure meeting locations for each participant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Individual appointments for each participant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include enough time to calculate the new income, offer the annual Physical Examination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Add time if you will need to update any other information for a participant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Allow time for make up appointments and data entry by March 29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75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398494"/>
            <a:ext cx="7812422" cy="4180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en-US" sz="9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The SSAI Eligibility Determination Tool will be available for practice Feb. 1st through Feb. 28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on the SSAI Review site: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https://webtools-review.seniorserviceamerica.org/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Practice 	Practice 	Practice </a:t>
            </a:r>
          </a:p>
          <a:p>
            <a:pPr algn="l">
              <a:spcBef>
                <a:spcPts val="0"/>
              </a:spcBef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Eligibility Tool will be available on the live site beginning March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www.seniorserviceamerica.org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6665494" y="5664384"/>
            <a:ext cx="2009747" cy="7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238917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5652" y="1711299"/>
            <a:ext cx="8109590" cy="3819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</a:rPr>
              <a:t>Print plenty of blank copies of these forms, if conducting recertification meetings off-site? 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Recertification - Income Worksheets  (Required – unless you will calculate income on the tool and print hard copy for signatures)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Offer of Physical Examination Form (Required)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SCSEP Family Size Form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SCSEP self-attest for zero income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Case Notes/ Forms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Release Forms for UE exits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7756F9-DF19-4A45-ABE9-B11B142906C2}"/>
              </a:ext>
            </a:extLst>
          </p:cNvPr>
          <p:cNvSpPr/>
          <p:nvPr/>
        </p:nvSpPr>
        <p:spPr>
          <a:xfrm>
            <a:off x="1118936" y="1130968"/>
            <a:ext cx="68459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We will start in 5 minutes.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To connect your phone to the webinar, please dial-in by following the instructions (to see those instructions again select Dial-In Instructions from the Audio/Video Menu)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CF71D-D0CD-4601-BA66-E1F9A7C2A928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27A96C18-D9F2-4287-BC82-75F626B66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8632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28800"/>
            <a:ext cx="7760842" cy="3377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</a:rPr>
              <a:t>Plan to notify participants who may be over income during the recertification meeting: </a:t>
            </a:r>
          </a:p>
          <a:p>
            <a:pPr algn="l">
              <a:lnSpc>
                <a:spcPct val="80000"/>
              </a:lnSpc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Participants must be given 30 day written notice. They may continue at their host agency for the 30 days.</a:t>
            </a:r>
          </a:p>
          <a:p>
            <a:pPr lvl="1" algn="l">
              <a:lnSpc>
                <a:spcPct val="80000"/>
              </a:lnSpc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</a:rPr>
              <a:t>Complete the Exit form </a:t>
            </a:r>
          </a:p>
          <a:p>
            <a:pPr marL="971550" lvl="1" indent="-514350" algn="l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be sure to capture this as an Excludable exit on Page 1 of the Exit Form, #6.1. ix </a:t>
            </a:r>
          </a:p>
          <a:p>
            <a:pPr lvl="1" algn="l">
              <a:lnSpc>
                <a:spcPct val="80000"/>
              </a:lnSpc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971550" lvl="1" indent="-514350" algn="l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chemeClr val="tx1"/>
                </a:solidFill>
              </a:rPr>
              <a:t>and the enter in SPARQ  30 calendar days after the meeting date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238917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72024"/>
            <a:ext cx="7052983" cy="419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Plan to notify participants who fail to show for their recertification meeting or who failed to complete recertification by the deadline: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Must be exited for Cause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Must be given 30 day written notice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Should be placed on approved break for 30 day period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Complete the Exit form and enter in SPARQ 30 days after the notice of termination is sent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238917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72024"/>
            <a:ext cx="7052983" cy="419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Plan to enter all recertification data in the SSAI Eligibility Webtool 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Can be entered directly in the tool if you have access to a computer during appointments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Or collected on the Recertification Income Worksheets and entered after appointment</a:t>
            </a:r>
          </a:p>
          <a:p>
            <a:pPr marL="40005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Plan to enter all recertification data in SPARQ </a:t>
            </a:r>
          </a:p>
          <a:p>
            <a:pPr marL="85725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Enter Income calculated by the Eligibility determination webtool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238917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72024"/>
            <a:ext cx="7052983" cy="419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342900" algn="l"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C10C61-378F-4560-BC72-F6CCFB8BA073}"/>
              </a:ext>
            </a:extLst>
          </p:cNvPr>
          <p:cNvSpPr/>
          <p:nvPr/>
        </p:nvSpPr>
        <p:spPr>
          <a:xfrm>
            <a:off x="683879" y="1527408"/>
            <a:ext cx="73689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Have a system for quality assurance check for the following?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Are income calculations correct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Are all papers signed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Are resource documents copied for files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Work completed by Participant Staff is reviewed by Project Director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Entering data in SSAI Recertification Webtool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Entering data in SPARQ</a:t>
            </a:r>
          </a:p>
        </p:txBody>
      </p:sp>
    </p:spTree>
    <p:extLst>
      <p:ext uri="{BB962C8B-B14F-4D97-AF65-F5344CB8AC3E}">
        <p14:creationId xmlns:p14="http://schemas.microsoft.com/office/powerpoint/2010/main" val="100041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238917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Readiness Steps for PY2018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72024"/>
            <a:ext cx="7052983" cy="419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342900" algn="l"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C10C61-378F-4560-BC72-F6CCFB8BA073}"/>
              </a:ext>
            </a:extLst>
          </p:cNvPr>
          <p:cNvSpPr/>
          <p:nvPr/>
        </p:nvSpPr>
        <p:spPr>
          <a:xfrm>
            <a:off x="683879" y="1527408"/>
            <a:ext cx="73689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Checklist and Readiness Calendar will guide you through the recertification steps</a:t>
            </a:r>
          </a:p>
          <a:p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It is recommended that new Program Directors, review your recertification plan with your Program Officer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804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sai-logo HORIZONTAL.ai">
            <a:extLst>
              <a:ext uri="{FF2B5EF4-FFF2-40B4-BE49-F238E27FC236}">
                <a16:creationId xmlns:a16="http://schemas.microsoft.com/office/drawing/2014/main" id="{37B0B656-DA03-487E-A8BA-9005D963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3028334" y="5289598"/>
            <a:ext cx="3717435" cy="13830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B15DAE-9A28-4A2D-93F3-4702B842C7B8}"/>
              </a:ext>
            </a:extLst>
          </p:cNvPr>
          <p:cNvSpPr txBox="1">
            <a:spLocks/>
          </p:cNvSpPr>
          <p:nvPr/>
        </p:nvSpPr>
        <p:spPr>
          <a:xfrm>
            <a:off x="1676400" y="1549400"/>
            <a:ext cx="5791200" cy="297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sz="5300" b="1" dirty="0">
                <a:solidFill>
                  <a:srgbClr val="00528F"/>
                </a:solidFill>
              </a:rPr>
              <a:t>Questions</a:t>
            </a:r>
            <a:endParaRPr lang="en-US" sz="4900" b="1" dirty="0">
              <a:solidFill>
                <a:srgbClr val="005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3399"/>
                </a:solidFill>
                <a:effectLst/>
                <a:ea typeface="+mj-ea"/>
                <a:cs typeface="+mj-cs"/>
              </a:rPr>
              <a:t>Income Eligibility and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15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65138" indent="-355600"/>
            <a:r>
              <a:rPr lang="en-US" sz="2800" dirty="0">
                <a:effectLst/>
              </a:rPr>
              <a:t>Family Size</a:t>
            </a:r>
          </a:p>
          <a:p>
            <a:pPr marL="465138" indent="-355600"/>
            <a:r>
              <a:rPr lang="en-US" sz="2800" dirty="0">
                <a:effectLst/>
              </a:rPr>
              <a:t>What Types of Income each Family member receives</a:t>
            </a:r>
          </a:p>
          <a:p>
            <a:pPr marL="465138" indent="-355600"/>
            <a:r>
              <a:rPr lang="en-US" sz="2800" dirty="0">
                <a:effectLst/>
              </a:rPr>
              <a:t>Source documents for 12 or 6months of (</a:t>
            </a:r>
            <a:r>
              <a:rPr lang="en-US" sz="2800" b="1" dirty="0">
                <a:effectLst/>
              </a:rPr>
              <a:t>Includable) </a:t>
            </a:r>
            <a:r>
              <a:rPr lang="en-US" sz="2800" dirty="0">
                <a:effectLst/>
              </a:rPr>
              <a:t>income prior to the date of enrollment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946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needed to calculate income?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27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72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01000" cy="5562600"/>
          </a:xfrm>
        </p:spPr>
        <p:txBody>
          <a:bodyPr>
            <a:noAutofit/>
          </a:bodyPr>
          <a:lstStyle/>
          <a:p>
            <a:pPr marL="109538" indent="0">
              <a:buNone/>
            </a:pPr>
            <a:r>
              <a:rPr lang="en-US" b="1" dirty="0">
                <a:effectLst/>
              </a:rPr>
              <a:t>PPM section 204A-C provides definitions of family size and how to determine a participants family size.  </a:t>
            </a:r>
            <a:endParaRPr lang="en-US" dirty="0">
              <a:effectLst/>
            </a:endParaRPr>
          </a:p>
          <a:p>
            <a:pPr marL="109728" indent="0">
              <a:buNone/>
            </a:pPr>
            <a:r>
              <a:rPr lang="en-US" b="1" dirty="0">
                <a:effectLst/>
              </a:rPr>
              <a:t>Definition of Family:</a:t>
            </a:r>
          </a:p>
          <a:p>
            <a:r>
              <a:rPr lang="en-US" dirty="0">
                <a:effectLst/>
              </a:rPr>
              <a:t>For the purpose of determining income level for eligibility in SCSEP, family is when members live in the same household and is defined as: </a:t>
            </a:r>
          </a:p>
          <a:p>
            <a:r>
              <a:rPr lang="en-US" dirty="0">
                <a:effectLst/>
              </a:rPr>
              <a:t>A husband, wife and dependent children who reside together; or </a:t>
            </a:r>
          </a:p>
          <a:p>
            <a:r>
              <a:rPr lang="en-US" dirty="0">
                <a:effectLst/>
              </a:rPr>
              <a:t>A parent or guardian and dependent children who reside together; or </a:t>
            </a:r>
          </a:p>
          <a:p>
            <a:r>
              <a:rPr lang="en-US" dirty="0">
                <a:effectLst/>
              </a:rPr>
              <a:t>A husband and wife who reside together. </a:t>
            </a:r>
          </a:p>
          <a:p>
            <a:pPr marL="566738" indent="-457200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Family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28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82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486400"/>
          </a:xfrm>
        </p:spPr>
        <p:txBody>
          <a:bodyPr/>
          <a:lstStyle/>
          <a:p>
            <a:pPr marL="109728" indent="0">
              <a:buNone/>
            </a:pPr>
            <a:r>
              <a:rPr lang="en-US" sz="2400" dirty="0">
                <a:effectLst/>
              </a:rPr>
              <a:t>If the applicant is claimed as a dependent on the federal income tax return of another family member with whom they reside, then the family is defined as:</a:t>
            </a:r>
          </a:p>
          <a:p>
            <a:r>
              <a:rPr lang="en-US" sz="2400" dirty="0">
                <a:effectLst/>
              </a:rPr>
              <a:t> a group of two or more people related by birth, marriage or adoption and </a:t>
            </a:r>
          </a:p>
          <a:p>
            <a:r>
              <a:rPr lang="en-US" sz="2400" dirty="0">
                <a:effectLst/>
              </a:rPr>
              <a:t>residing together; </a:t>
            </a:r>
          </a:p>
          <a:p>
            <a:r>
              <a:rPr lang="en-US" sz="2400" dirty="0">
                <a:effectLst/>
              </a:rPr>
              <a:t>all such people (including related sub-family members) are considered as members of one family.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29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Family</a:t>
            </a:r>
          </a:p>
        </p:txBody>
      </p:sp>
    </p:spTree>
    <p:extLst>
      <p:ext uri="{BB962C8B-B14F-4D97-AF65-F5344CB8AC3E}">
        <p14:creationId xmlns:p14="http://schemas.microsoft.com/office/powerpoint/2010/main" val="6199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7756F9-DF19-4A45-ABE9-B11B142906C2}"/>
              </a:ext>
            </a:extLst>
          </p:cNvPr>
          <p:cNvSpPr/>
          <p:nvPr/>
        </p:nvSpPr>
        <p:spPr>
          <a:xfrm>
            <a:off x="1106905" y="1130968"/>
            <a:ext cx="6845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To best view the presentation, Click the Whiteboard (or full Screen) Icon: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During the presentation you may also use the scrolling bars to view content that is hidden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3AD6E-529E-4739-AB76-ED91CDA66688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Content Placeholder 3" descr="ssai-logo HORIZONTAL.ai">
            <a:extLst>
              <a:ext uri="{FF2B5EF4-FFF2-40B4-BE49-F238E27FC236}">
                <a16:creationId xmlns:a16="http://schemas.microsoft.com/office/drawing/2014/main" id="{69160638-7318-4148-90D6-D02CFB884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</a:rPr>
              <a:t>Related sub-family.</a:t>
            </a:r>
          </a:p>
          <a:p>
            <a:r>
              <a:rPr lang="en-US" sz="2400" b="0" dirty="0">
                <a:effectLst/>
              </a:rPr>
              <a:t>A related sub-family is a married couple with or without children, or one parent with one or more of their never-married children less than 18 years old, living in a household and related to, but not including, the person or couple who maintains the household. </a:t>
            </a:r>
          </a:p>
          <a:p>
            <a:r>
              <a:rPr lang="en-US" sz="2400" b="0" dirty="0">
                <a:effectLst/>
              </a:rPr>
              <a:t>One example of a related sub-family is a young married couple sharing the home of the husband’s or wife’s parents.</a:t>
            </a:r>
          </a:p>
          <a:p>
            <a:endParaRPr lang="en-US" sz="2800" b="0" dirty="0">
              <a:effectLst/>
            </a:endParaRPr>
          </a:p>
          <a:p>
            <a:endParaRPr lang="en-US" sz="28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30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- Family</a:t>
            </a:r>
          </a:p>
        </p:txBody>
      </p:sp>
    </p:spTree>
    <p:extLst>
      <p:ext uri="{BB962C8B-B14F-4D97-AF65-F5344CB8AC3E}">
        <p14:creationId xmlns:p14="http://schemas.microsoft.com/office/powerpoint/2010/main" val="13587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</a:rPr>
              <a:t>Unrelated sub-family.</a:t>
            </a:r>
          </a:p>
          <a:p>
            <a:r>
              <a:rPr lang="en-US" sz="2800" b="0" dirty="0">
                <a:effectLst/>
              </a:rPr>
              <a:t>Unrelated sub family are not included in family size.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800" dirty="0">
                <a:effectLst/>
              </a:rPr>
              <a:t>Unrelated adults residing together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800" b="0" dirty="0">
                <a:effectLst/>
              </a:rPr>
              <a:t>Roommates etc.</a:t>
            </a:r>
          </a:p>
          <a:p>
            <a:pPr marL="0" indent="0">
              <a:buNone/>
            </a:pPr>
            <a:endParaRPr lang="en-US" sz="28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31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- Family</a:t>
            </a:r>
          </a:p>
        </p:txBody>
      </p:sp>
    </p:spTree>
    <p:extLst>
      <p:ext uri="{BB962C8B-B14F-4D97-AF65-F5344CB8AC3E}">
        <p14:creationId xmlns:p14="http://schemas.microsoft.com/office/powerpoint/2010/main" val="3822582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486400"/>
          </a:xfrm>
          <a:noFill/>
        </p:spPr>
        <p:txBody>
          <a:bodyPr/>
          <a:lstStyle/>
          <a:p>
            <a:r>
              <a:rPr lang="en-US" sz="3200" dirty="0">
                <a:effectLst/>
              </a:rPr>
              <a:t>A person with a disability may be treated as a “family of one” for income eligibility determination purposes. 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ffectLst/>
              </a:rPr>
              <a:t>the applicant must provide the required source documentation to validate their disability status.</a:t>
            </a:r>
          </a:p>
          <a:p>
            <a:r>
              <a:rPr lang="en-US" sz="3200" dirty="0">
                <a:effectLst/>
              </a:rPr>
              <a:t>Same-sex spouses are included within the definition of “family” for income calculation/eligibility purposes.</a:t>
            </a:r>
          </a:p>
          <a:p>
            <a:endParaRPr lang="en-US" dirty="0">
              <a:effectLst/>
            </a:endParaRPr>
          </a:p>
          <a:p>
            <a:pPr marL="457200" lvl="1" indent="0">
              <a:buClr>
                <a:srgbClr val="0070C0"/>
              </a:buClr>
              <a:buNone/>
            </a:pPr>
            <a:endParaRPr lang="en-US" dirty="0">
              <a:effectLst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32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Family</a:t>
            </a:r>
          </a:p>
        </p:txBody>
      </p:sp>
    </p:spTree>
    <p:extLst>
      <p:ext uri="{BB962C8B-B14F-4D97-AF65-F5344CB8AC3E}">
        <p14:creationId xmlns:p14="http://schemas.microsoft.com/office/powerpoint/2010/main" val="2531081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r>
              <a:rPr lang="en-US" sz="3200" dirty="0">
                <a:effectLst/>
              </a:rPr>
              <a:t>SCSEP Family Size Form. </a:t>
            </a:r>
          </a:p>
          <a:p>
            <a:r>
              <a:rPr lang="en-US" sz="3200" dirty="0">
                <a:effectLst/>
              </a:rPr>
              <a:t>Documentation of disability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Current 1040 listing dependents.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effectLst/>
              </a:rPr>
              <a:t>Lease or other official documentation.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effectLst/>
              </a:rPr>
              <a:t>Only acceptable if it lists all residents.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effectLst/>
              </a:rPr>
              <a:t>Leases or other documents that do not list all residents are not acceptable.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effectLst/>
              </a:rPr>
              <a:t>Must retain copies of the entire document in the participant file.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n-US" dirty="0">
              <a:effectLst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33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of Family Size</a:t>
            </a:r>
          </a:p>
        </p:txBody>
      </p:sp>
    </p:spTree>
    <p:extLst>
      <p:ext uri="{BB962C8B-B14F-4D97-AF65-F5344CB8AC3E}">
        <p14:creationId xmlns:p14="http://schemas.microsoft.com/office/powerpoint/2010/main" val="2794079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pPr marL="457200" lvl="1" indent="0">
              <a:buClr>
                <a:srgbClr val="0070C0"/>
              </a:buClr>
              <a:buNone/>
            </a:pPr>
            <a:endParaRPr lang="en-US" dirty="0">
              <a:effectLst/>
            </a:endParaRPr>
          </a:p>
          <a:p>
            <a:pPr marL="0" lvl="0" indent="0">
              <a:buNone/>
            </a:pPr>
            <a:r>
              <a:rPr lang="en-US" sz="2800" dirty="0">
                <a:effectLst/>
              </a:rPr>
              <a:t>Participant is disabled and living with her adult child, and her child claims her as a dependent on income taxes.</a:t>
            </a:r>
          </a:p>
          <a:p>
            <a:r>
              <a:rPr lang="en-US" sz="2800" dirty="0">
                <a:effectLst/>
              </a:rPr>
              <a:t>What is the Family Size?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What document would you use to validate?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34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Size Exercise </a:t>
            </a:r>
          </a:p>
        </p:txBody>
      </p:sp>
    </p:spTree>
    <p:extLst>
      <p:ext uri="{BB962C8B-B14F-4D97-AF65-F5344CB8AC3E}">
        <p14:creationId xmlns:p14="http://schemas.microsoft.com/office/powerpoint/2010/main" val="259809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pPr marL="457200" lvl="1" indent="0">
              <a:buClr>
                <a:srgbClr val="0070C0"/>
              </a:buClr>
              <a:buNone/>
            </a:pPr>
            <a:endParaRPr lang="en-US" dirty="0">
              <a:effectLst/>
            </a:endParaRPr>
          </a:p>
          <a:p>
            <a:pPr marL="57150" indent="0">
              <a:buClr>
                <a:srgbClr val="0070C0"/>
              </a:buClr>
              <a:buNone/>
            </a:pPr>
            <a:r>
              <a:rPr lang="en-US" sz="2800" dirty="0">
                <a:effectLst/>
              </a:rPr>
              <a:t>The participant shares the household with his girlfriend and her 3 children.</a:t>
            </a:r>
          </a:p>
          <a:p>
            <a:pPr marL="57150" indent="0">
              <a:buClr>
                <a:srgbClr val="0070C0"/>
              </a:buClr>
              <a:buNone/>
            </a:pP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What is the Family Size?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What document would you use to validate?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35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Size Exercise </a:t>
            </a:r>
          </a:p>
        </p:txBody>
      </p:sp>
    </p:spTree>
    <p:extLst>
      <p:ext uri="{BB962C8B-B14F-4D97-AF65-F5344CB8AC3E}">
        <p14:creationId xmlns:p14="http://schemas.microsoft.com/office/powerpoint/2010/main" val="2245980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pPr marL="457200" lvl="1" indent="0">
              <a:buClr>
                <a:srgbClr val="0070C0"/>
              </a:buClr>
              <a:buNone/>
            </a:pPr>
            <a:endParaRPr lang="en-US" dirty="0">
              <a:effectLst/>
            </a:endParaRPr>
          </a:p>
          <a:p>
            <a:pPr marL="57150" indent="0">
              <a:buClr>
                <a:srgbClr val="0070C0"/>
              </a:buClr>
              <a:buNone/>
            </a:pPr>
            <a:r>
              <a:rPr lang="en-US" sz="3200" dirty="0">
                <a:effectLst/>
              </a:rPr>
              <a:t>Participant is married with 2 grandchildren, ages 16 and 17, living in the household and claimed as his dependents on his income taxes.  Both grandchildren work as well as receive child support. </a:t>
            </a:r>
          </a:p>
          <a:p>
            <a:r>
              <a:rPr lang="en-US" sz="2800" dirty="0">
                <a:effectLst/>
              </a:rPr>
              <a:t>What is the Family Size?</a:t>
            </a:r>
          </a:p>
          <a:p>
            <a:r>
              <a:rPr lang="en-US" sz="2800" dirty="0">
                <a:effectLst/>
              </a:rPr>
              <a:t>What document would you use to validate?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36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Size Exercise </a:t>
            </a:r>
          </a:p>
        </p:txBody>
      </p:sp>
    </p:spTree>
    <p:extLst>
      <p:ext uri="{BB962C8B-B14F-4D97-AF65-F5344CB8AC3E}">
        <p14:creationId xmlns:p14="http://schemas.microsoft.com/office/powerpoint/2010/main" val="3701824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638800"/>
          </a:xfrm>
        </p:spPr>
        <p:txBody>
          <a:bodyPr/>
          <a:lstStyle/>
          <a:p>
            <a:pPr marL="457200" lvl="1" indent="0">
              <a:buClr>
                <a:srgbClr val="0070C0"/>
              </a:buClr>
              <a:buNone/>
            </a:pPr>
            <a:endParaRPr lang="en-US" dirty="0">
              <a:effectLst/>
            </a:endParaRPr>
          </a:p>
          <a:p>
            <a:pPr marL="57150" lvl="0" indent="0">
              <a:buClr>
                <a:srgbClr val="0070C0"/>
              </a:buClr>
              <a:buNone/>
            </a:pPr>
            <a:r>
              <a:rPr lang="en-US" sz="3200" dirty="0">
                <a:effectLst/>
              </a:rPr>
              <a:t>Participant is a widow and lives with her totally disabled daughter (age 31), son (age 28), her son's wife and his wife's two children.     </a:t>
            </a:r>
          </a:p>
          <a:p>
            <a:r>
              <a:rPr lang="en-US" sz="2800" dirty="0">
                <a:effectLst/>
              </a:rPr>
              <a:t>What is the Family Size?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What document would you use to validate?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37</a:t>
            </a:fld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Size Exercise </a:t>
            </a:r>
          </a:p>
        </p:txBody>
      </p:sp>
    </p:spTree>
    <p:extLst>
      <p:ext uri="{BB962C8B-B14F-4D97-AF65-F5344CB8AC3E}">
        <p14:creationId xmlns:p14="http://schemas.microsoft.com/office/powerpoint/2010/main" val="1849758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001000" cy="3700272"/>
          </a:xfrm>
        </p:spPr>
        <p:txBody>
          <a:bodyPr/>
          <a:lstStyle/>
          <a:p>
            <a:pPr marL="109538" indent="0">
              <a:buNone/>
            </a:pPr>
            <a:endParaRPr lang="en-US" dirty="0"/>
          </a:p>
          <a:p>
            <a:pPr marL="465138" indent="-355600"/>
            <a:r>
              <a:rPr lang="en-US" sz="2800" dirty="0">
                <a:effectLst/>
              </a:rPr>
              <a:t>P&amp;P Manual Section 204G identifies income that should </a:t>
            </a:r>
            <a:r>
              <a:rPr lang="en-US" sz="2800" b="1" u="sng" dirty="0">
                <a:effectLst/>
              </a:rPr>
              <a:t>NOT </a:t>
            </a:r>
            <a:r>
              <a:rPr lang="en-US" sz="2800" dirty="0">
                <a:effectLst/>
              </a:rPr>
              <a:t>be included when calculating income.  </a:t>
            </a:r>
            <a:endParaRPr lang="en-US" sz="2800" b="1" u="sng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income is excluded?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38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31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effectLst/>
              </a:rPr>
              <a:t>Social Security Disability/ Supplemental Security Income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</a:rPr>
              <a:t>Unemployment Compensation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</a:rPr>
              <a:t>Dept. of Veterans Affairs Payments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</a:rPr>
              <a:t>Public Assistance or Welfare Payments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</a:rPr>
              <a:t>Disability Benefits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</a:rPr>
              <a:t> Income from  any Title V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Excluded Income:</a:t>
            </a:r>
            <a:br>
              <a:rPr lang="en-US" dirty="0"/>
            </a:br>
            <a:r>
              <a:rPr lang="en-US" dirty="0"/>
              <a:t>See PPM Section 204G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39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7756F9-DF19-4A45-ABE9-B11B142906C2}"/>
              </a:ext>
            </a:extLst>
          </p:cNvPr>
          <p:cNvSpPr/>
          <p:nvPr/>
        </p:nvSpPr>
        <p:spPr>
          <a:xfrm>
            <a:off x="1048977" y="926431"/>
            <a:ext cx="7676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Telephones will be muted during the presentation</a:t>
            </a:r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We will have Question and Answer segments throughout the presentation, and at the conclusion of the presentation.</a:t>
            </a:r>
          </a:p>
          <a:p>
            <a:pPr>
              <a:defRPr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To ask a question during the Q&amp;A, select click on the Chat icon in the bottom bar and send us a note either with your question or indicating you have a question.  We will open the phone lines with you.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Content Placeholder 3" descr="ssai-logo HORIZONTAL.ai">
            <a:extLst>
              <a:ext uri="{FF2B5EF4-FFF2-40B4-BE49-F238E27FC236}">
                <a16:creationId xmlns:a16="http://schemas.microsoft.com/office/drawing/2014/main" id="{3C5F48F0-4A2E-47D5-880C-3D59B28C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6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620" y="1417638"/>
            <a:ext cx="7688179" cy="5440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</a:rPr>
              <a:t>Child Support or Foster Care payments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</a:rPr>
              <a:t>Workers Compensation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</a:rPr>
              <a:t>Payment to Native Americans pursuant to the Indian Claims Act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</a:rPr>
              <a:t>Payments to certain volunteers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</a:rPr>
              <a:t>Sale of Property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</a:rPr>
              <a:t>Reverse mortgage payments</a:t>
            </a:r>
          </a:p>
          <a:p>
            <a:pPr marL="27432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Other income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b="1" dirty="0">
                <a:effectLst/>
              </a:rPr>
              <a:t>Lump sum Inheritance/lott</a:t>
            </a:r>
            <a:r>
              <a:rPr lang="en-US" sz="2400" b="1" dirty="0">
                <a:effectLst/>
              </a:rPr>
              <a:t>ery winnings etc.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b="1" dirty="0">
                <a:effectLst/>
              </a:rPr>
              <a:t>Insurance Payments</a:t>
            </a:r>
          </a:p>
          <a:p>
            <a:pPr lvl="1">
              <a:spcBef>
                <a:spcPts val="0"/>
              </a:spcBef>
            </a:pPr>
            <a:endParaRPr lang="en-US" sz="1600" b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Excluded Income:</a:t>
            </a:r>
            <a:br>
              <a:rPr lang="en-US" sz="2800" dirty="0"/>
            </a:br>
            <a:r>
              <a:rPr lang="en-US" sz="2800" dirty="0"/>
              <a:t>See PPM Section 204G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40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6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0271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  <a:p>
            <a:pPr marL="508000" indent="-398463"/>
            <a:r>
              <a:rPr lang="en-US" sz="2800" dirty="0">
                <a:effectLst/>
              </a:rPr>
              <a:t>P&amp;P Manual Section 204F identifies income that </a:t>
            </a:r>
            <a:r>
              <a:rPr lang="en-US" sz="2800" b="1" u="sng" dirty="0">
                <a:effectLst/>
              </a:rPr>
              <a:t>SHOULD BE </a:t>
            </a:r>
            <a:r>
              <a:rPr lang="en-US" sz="2800" dirty="0">
                <a:effectLst/>
              </a:rPr>
              <a:t>included when calculating income.  </a:t>
            </a:r>
            <a:endParaRPr lang="en-US" sz="2800" b="1" u="sng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income is included?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41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54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88168"/>
            <a:ext cx="7924800" cy="5269832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Gross Wages and Salary</a:t>
            </a:r>
          </a:p>
          <a:p>
            <a:r>
              <a:rPr lang="en-US" sz="2800" dirty="0">
                <a:effectLst/>
              </a:rPr>
              <a:t>Net Earning From Self-Employment</a:t>
            </a:r>
          </a:p>
          <a:p>
            <a:r>
              <a:rPr lang="en-US" sz="2800" dirty="0">
                <a:effectLst/>
              </a:rPr>
              <a:t>Social Security reduced by 25%</a:t>
            </a:r>
          </a:p>
          <a:p>
            <a:r>
              <a:rPr lang="en-US" sz="2800" dirty="0">
                <a:effectLst/>
              </a:rPr>
              <a:t>Survivors’ Benefits excluding VA benefits</a:t>
            </a:r>
          </a:p>
          <a:p>
            <a:r>
              <a:rPr lang="en-US" sz="2800" dirty="0">
                <a:effectLst/>
              </a:rPr>
              <a:t>Pension or retirement income</a:t>
            </a:r>
          </a:p>
          <a:p>
            <a:r>
              <a:rPr lang="en-US" sz="2800" dirty="0">
                <a:effectLst/>
              </a:rPr>
              <a:t>Interest incom</a:t>
            </a:r>
            <a:r>
              <a:rPr lang="en-US" sz="3200" dirty="0">
                <a:effectLst/>
              </a:rPr>
              <a:t>e</a:t>
            </a:r>
          </a:p>
          <a:p>
            <a:r>
              <a:rPr lang="en-US" sz="2800" dirty="0">
                <a:effectLst/>
              </a:rPr>
              <a:t>Dividends</a:t>
            </a:r>
          </a:p>
          <a:p>
            <a:pPr marL="0" indent="0">
              <a:buNone/>
            </a:pPr>
            <a:endParaRPr lang="en-US" sz="2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Included Income:</a:t>
            </a:r>
            <a:br>
              <a:rPr lang="en-US" dirty="0"/>
            </a:br>
            <a:r>
              <a:rPr lang="en-US" dirty="0"/>
              <a:t>See PPM Section 204F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42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7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562600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Rent, Royalties, Estates and Trusts</a:t>
            </a:r>
          </a:p>
          <a:p>
            <a:r>
              <a:rPr lang="en-US" sz="3200" dirty="0">
                <a:effectLst/>
              </a:rPr>
              <a:t>Educational Assistance</a:t>
            </a:r>
          </a:p>
          <a:p>
            <a:r>
              <a:rPr lang="en-US" sz="3200" dirty="0">
                <a:effectLst/>
              </a:rPr>
              <a:t>Alimony</a:t>
            </a:r>
          </a:p>
          <a:p>
            <a:r>
              <a:rPr lang="en-US" sz="3200" dirty="0">
                <a:effectLst/>
              </a:rPr>
              <a:t>Financial Assistance from outside the household</a:t>
            </a:r>
          </a:p>
          <a:p>
            <a:r>
              <a:rPr lang="en-US" sz="3200" dirty="0">
                <a:effectLst/>
              </a:rPr>
              <a:t>Other income: Count all payments and applicants receive regularly.  </a:t>
            </a:r>
          </a:p>
          <a:p>
            <a:pPr marL="0" indent="0">
              <a:buNone/>
            </a:pPr>
            <a:endParaRPr lang="en-US" sz="2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Included Income:</a:t>
            </a:r>
            <a:br>
              <a:rPr lang="en-US" dirty="0"/>
            </a:br>
            <a:r>
              <a:rPr lang="en-US" dirty="0"/>
              <a:t>See PPM Section 204F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AA85C22-8E80-4D43-BE1A-A93959797ABF}" type="slidenum">
              <a:rPr lang="en-US">
                <a:solidFill>
                  <a:srgbClr val="000514"/>
                </a:solidFill>
              </a:rPr>
              <a:pPr/>
              <a:t>43</a:t>
            </a:fld>
            <a:endParaRPr lang="en-US" dirty="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How do we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Calculate the Income?</a:t>
            </a:r>
          </a:p>
        </p:txBody>
      </p:sp>
    </p:spTree>
    <p:extLst>
      <p:ext uri="{BB962C8B-B14F-4D97-AF65-F5344CB8AC3E}">
        <p14:creationId xmlns:p14="http://schemas.microsoft.com/office/powerpoint/2010/main" val="1487902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Method of Computing Income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Annual family income and the income for a single individual must be computed by one of two methods. </a:t>
            </a:r>
          </a:p>
          <a:p>
            <a:r>
              <a:rPr lang="en-US" sz="2800" dirty="0">
                <a:effectLst/>
              </a:rPr>
              <a:t>The method which is more beneficial to the applicant is to be used.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71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Income Computation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5257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Method One:    </a:t>
            </a:r>
            <a:r>
              <a:rPr lang="en-US" sz="3200" b="0" dirty="0">
                <a:effectLst/>
              </a:rPr>
              <a:t>Compute the actual countable income for the </a:t>
            </a:r>
            <a:r>
              <a:rPr lang="en-US" sz="3200" dirty="0">
                <a:effectLst/>
              </a:rPr>
              <a:t>12 months </a:t>
            </a:r>
            <a:r>
              <a:rPr lang="en-US" sz="3200" b="0" dirty="0">
                <a:effectLst/>
              </a:rPr>
              <a:t>preceding the date of application. </a:t>
            </a:r>
          </a:p>
          <a:p>
            <a:r>
              <a:rPr lang="en-US" sz="2800" dirty="0">
                <a:effectLst/>
              </a:rPr>
              <a:t>Method Two: </a:t>
            </a:r>
            <a:r>
              <a:rPr lang="en-US" sz="3200" b="0" dirty="0">
                <a:effectLst/>
              </a:rPr>
              <a:t>Compute the actual countable income for </a:t>
            </a:r>
            <a:r>
              <a:rPr lang="en-US" sz="3200" dirty="0">
                <a:effectLst/>
              </a:rPr>
              <a:t>six months</a:t>
            </a:r>
            <a:r>
              <a:rPr lang="en-US" sz="3200" b="0" dirty="0">
                <a:effectLst/>
              </a:rPr>
              <a:t> preceding the date of application and then </a:t>
            </a:r>
            <a:r>
              <a:rPr lang="en-US" sz="3200" u="sng" dirty="0">
                <a:effectLst/>
              </a:rPr>
              <a:t>multiply by two </a:t>
            </a:r>
            <a:r>
              <a:rPr lang="en-US" sz="3200" b="0" dirty="0">
                <a:effectLst/>
              </a:rPr>
              <a:t>(or annualize). </a:t>
            </a:r>
          </a:p>
          <a:p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1175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Income Computation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effectLst/>
              </a:rPr>
              <a:t>Example:</a:t>
            </a:r>
          </a:p>
          <a:p>
            <a:r>
              <a:rPr lang="en-US" sz="2800" dirty="0">
                <a:effectLst/>
              </a:rPr>
              <a:t>An individual in a family of two people applies on July 1 with countable income of $25,000 for the preceding 12 months </a:t>
            </a:r>
          </a:p>
          <a:p>
            <a:r>
              <a:rPr lang="en-US" sz="2800" dirty="0">
                <a:effectLst/>
              </a:rPr>
              <a:t>But only $4,000 of that $25,000 was countable in the six-month period before he or she applied</a:t>
            </a:r>
          </a:p>
          <a:p>
            <a:r>
              <a:rPr lang="en-US" sz="2800" dirty="0">
                <a:effectLst/>
              </a:rPr>
              <a:t>Which Income Computation Method would you choose? </a:t>
            </a:r>
          </a:p>
          <a:p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2843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36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Income Computation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effectLst/>
              </a:rPr>
              <a:t>Example:</a:t>
            </a:r>
          </a:p>
          <a:p>
            <a:r>
              <a:rPr lang="en-US" sz="3200" dirty="0">
                <a:effectLst/>
              </a:rPr>
              <a:t>12 month Method: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ffectLst/>
              </a:rPr>
              <a:t>the individual would have a family income of $25,000 using Method One</a:t>
            </a:r>
          </a:p>
          <a:p>
            <a:r>
              <a:rPr lang="en-US" sz="3200" dirty="0">
                <a:effectLst/>
              </a:rPr>
              <a:t>6 month Method: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effectLst/>
              </a:rPr>
              <a:t>the individual would have a family income of $8,000 using Method Two</a:t>
            </a:r>
          </a:p>
          <a:p>
            <a:pPr lvl="1">
              <a:buClr>
                <a:schemeClr val="tx2"/>
              </a:buClr>
            </a:pPr>
            <a:r>
              <a:rPr lang="en-US" b="0" dirty="0">
                <a:effectLst/>
              </a:rPr>
              <a:t>$4,000 counted for the six months preceding the date of application multiplied by 2</a:t>
            </a:r>
          </a:p>
          <a:p>
            <a:pPr lvl="1">
              <a:buClr>
                <a:schemeClr val="tx2"/>
              </a:buClr>
            </a:pPr>
            <a:endParaRPr lang="en-US" sz="2400" dirty="0">
              <a:effectLst/>
            </a:endParaRPr>
          </a:p>
          <a:p>
            <a:pPr marL="457200" lvl="1" indent="0">
              <a:buClr>
                <a:schemeClr val="tx2"/>
              </a:buClr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1946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Income Computation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z="2800" dirty="0">
                <a:effectLst/>
              </a:rPr>
              <a:t>Q: How do we determine which look back period to use; 12 months, or 6 Months Annualized?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z="2800" dirty="0">
                <a:effectLst/>
              </a:rPr>
              <a:t>A: </a:t>
            </a:r>
          </a:p>
          <a:p>
            <a:pPr>
              <a:defRPr/>
            </a:pPr>
            <a:r>
              <a:rPr lang="en-US" sz="2800" dirty="0">
                <a:effectLst/>
              </a:rPr>
              <a:t>There is no preference for either method but the you must use the method which most benefits the participant.  </a:t>
            </a:r>
          </a:p>
          <a:p>
            <a:pPr>
              <a:defRPr/>
            </a:pPr>
            <a:r>
              <a:rPr lang="en-US" sz="2800" dirty="0">
                <a:effectLst/>
              </a:rPr>
              <a:t>If a participant is over income, you should always do the calculation again using the other method.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78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sai-logo HORIZONTAL.ai">
            <a:extLst>
              <a:ext uri="{FF2B5EF4-FFF2-40B4-BE49-F238E27FC236}">
                <a16:creationId xmlns:a16="http://schemas.microsoft.com/office/drawing/2014/main" id="{37B0B656-DA03-487E-A8BA-9005D963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3028334" y="5289598"/>
            <a:ext cx="3717435" cy="13830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B15DAE-9A28-4A2D-93F3-4702B842C7B8}"/>
              </a:ext>
            </a:extLst>
          </p:cNvPr>
          <p:cNvSpPr txBox="1">
            <a:spLocks/>
          </p:cNvSpPr>
          <p:nvPr/>
        </p:nvSpPr>
        <p:spPr>
          <a:xfrm>
            <a:off x="869244" y="1943100"/>
            <a:ext cx="7540978" cy="2971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00528F"/>
                </a:solidFill>
              </a:rPr>
              <a:t>SCSEP Recertification Webinar </a:t>
            </a:r>
          </a:p>
          <a:p>
            <a:r>
              <a:rPr lang="en-US" b="1" dirty="0">
                <a:solidFill>
                  <a:srgbClr val="00528F"/>
                </a:solidFill>
              </a:rPr>
              <a:t>PY 2018</a:t>
            </a:r>
          </a:p>
          <a:p>
            <a:endParaRPr lang="en-US" b="1" dirty="0">
              <a:solidFill>
                <a:srgbClr val="00528F"/>
              </a:solidFill>
            </a:endParaRPr>
          </a:p>
          <a:p>
            <a:r>
              <a:rPr lang="en-US" b="1" dirty="0">
                <a:solidFill>
                  <a:srgbClr val="00528F"/>
                </a:solidFill>
              </a:rPr>
              <a:t>January 31, 2019</a:t>
            </a:r>
          </a:p>
        </p:txBody>
      </p:sp>
    </p:spTree>
    <p:extLst>
      <p:ext uri="{BB962C8B-B14F-4D97-AF65-F5344CB8AC3E}">
        <p14:creationId xmlns:p14="http://schemas.microsoft.com/office/powerpoint/2010/main" val="1879911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509949"/>
            <a:ext cx="5132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Q1: SSDI &amp;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Full Retirement Age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28800"/>
            <a:ext cx="6034422" cy="3377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Q: For participants who receive SSDI, should this cash benefit be counted when they turn 65?</a:t>
            </a: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A: No. 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SSDI benefits convert to Retirement Benefits the month the participant reaches Full Retirement Age.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Full Retirement Age is no longer 65.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99A25-E7D4-430A-9C44-F467C95A0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00" y="474386"/>
            <a:ext cx="2578100" cy="473228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0297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509949"/>
            <a:ext cx="7964822" cy="91245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SSDI &amp; Full Retirement Age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06DC88-B805-4965-B542-E3D2613FC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18160"/>
              </p:ext>
            </p:extLst>
          </p:nvPr>
        </p:nvGraphicFramePr>
        <p:xfrm>
          <a:off x="612699" y="1255906"/>
          <a:ext cx="5102301" cy="51511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94001">
                  <a:extLst>
                    <a:ext uri="{9D8B030D-6E8A-4147-A177-3AD203B41FA5}">
                      <a16:colId xmlns:a16="http://schemas.microsoft.com/office/drawing/2014/main" val="3499862821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3388409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Full Retirement Age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94030"/>
                  </a:ext>
                </a:extLst>
              </a:tr>
              <a:tr h="303654">
                <a:tc>
                  <a:txBody>
                    <a:bodyPr/>
                    <a:lstStyle/>
                    <a:p>
                      <a:r>
                        <a:rPr lang="en-US" dirty="0"/>
                        <a:t>1937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1938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and 2 months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93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1939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and 4 months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1940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and 6 months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5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1941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and 8 months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008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1942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and 10 months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98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1943 - 1954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67514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r>
                        <a:rPr lang="en-US" dirty="0"/>
                        <a:t>1955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and 2 months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35865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en-US" dirty="0"/>
                        <a:t>1956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and 4 months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701342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r>
                        <a:rPr lang="en-US" dirty="0"/>
                        <a:t>1957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and 6 months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66623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en-US" dirty="0"/>
                        <a:t>1958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and 8 months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17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1959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and 10 months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1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1960 and Later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48181"/>
                  </a:ext>
                </a:extLst>
              </a:tr>
            </a:tbl>
          </a:graphicData>
        </a:graphic>
      </p:graphicFrame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D094F-EF42-4073-9EC8-42DEBDB8822E}"/>
              </a:ext>
            </a:extLst>
          </p:cNvPr>
          <p:cNvSpPr txBox="1"/>
          <p:nvPr/>
        </p:nvSpPr>
        <p:spPr>
          <a:xfrm>
            <a:off x="6076560" y="1602616"/>
            <a:ext cx="2237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If you were born on January 1</a:t>
            </a:r>
            <a:r>
              <a:rPr lang="en-US" i="1" baseline="30000" dirty="0"/>
              <a:t>st</a:t>
            </a:r>
            <a:r>
              <a:rPr lang="en-US" i="1" dirty="0"/>
              <a:t> of any year you should refer to the previous year. (If you were born on the 1</a:t>
            </a:r>
            <a:r>
              <a:rPr lang="en-US" i="1" baseline="30000" dirty="0"/>
              <a:t>st</a:t>
            </a:r>
            <a:r>
              <a:rPr lang="en-US" i="1" dirty="0"/>
              <a:t> of the month, we figure your benefit, and your full retirement age as if your birthday was in the previous month.</a:t>
            </a:r>
          </a:p>
        </p:txBody>
      </p:sp>
    </p:spTree>
    <p:extLst>
      <p:ext uri="{BB962C8B-B14F-4D97-AF65-F5344CB8AC3E}">
        <p14:creationId xmlns:p14="http://schemas.microsoft.com/office/powerpoint/2010/main" val="1242638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88627" y="385925"/>
            <a:ext cx="6794306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Q2: Look Back Period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384300"/>
            <a:ext cx="7101222" cy="3875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Q: If we recertify someone March 15 and they will receive their Social Security check on March 27, How do we enter it on your website worksheet? Do we put $0 for March? Would this person only have 5 months of Social Security if using the 6 month annualized method?</a:t>
            </a: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A: No: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</a:rPr>
              <a:t>Remember that you must look back 6 or 12 months from the date you are completing the enrollment or recertification.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</a:rPr>
              <a:t>The look back months are not the same as Calendar Months, and will nearly always overlap into 2 Calendar Months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99A25-E7D4-430A-9C44-F467C95A0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445894"/>
            <a:ext cx="1473200" cy="469672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2204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8" y="469735"/>
            <a:ext cx="7455694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Look Back Period</a:t>
            </a:r>
            <a:endParaRPr lang="en-US" sz="40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90228" y="1141673"/>
            <a:ext cx="7977522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When completing an eligibility determination conducted on March 15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, 2019, the income worksheet should be completed as follows: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024B1391-0A8B-4314-8F56-A55964178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59911"/>
              </p:ext>
            </p:extLst>
          </p:nvPr>
        </p:nvGraphicFramePr>
        <p:xfrm>
          <a:off x="844153" y="1942634"/>
          <a:ext cx="7455694" cy="3418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Income to be included: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March 15</a:t>
                      </a:r>
                      <a:r>
                        <a:rPr lang="en-US" sz="1400" baseline="30000" dirty="0">
                          <a:effectLst/>
                        </a:rPr>
                        <a:t>th,</a:t>
                      </a:r>
                      <a:r>
                        <a:rPr lang="en-US" sz="1400" dirty="0">
                          <a:effectLst/>
                        </a:rPr>
                        <a:t> 2019-February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income received between 03/15/19 and 02/16/19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Feb.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 – Jan.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income received between 02/15/19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 01/16/19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Jan.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2019– Dec.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income received between 01/15/19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 12/16/18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– Nov.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income received between 12/15/18 and 11/16/18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Nov.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 – Oct.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income received between 11/15/18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 10/16/18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 – Sept.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income received between 10/15/18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 09/16/18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98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8" y="469735"/>
            <a:ext cx="7455694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Look Back Period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90228" y="1141673"/>
            <a:ext cx="7977522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Example:</a:t>
            </a: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A Participant is being recertified on March 15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, 2019.  The participant is a family of one, and has two sources of includable income.  The participant receives a Social Security Retirement benefit, which they receive on the 27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of each month, and a pension which they receive on the 1</a:t>
            </a:r>
            <a:r>
              <a:rPr lang="en-US" sz="2000" baseline="30000" dirty="0">
                <a:solidFill>
                  <a:schemeClr val="tx1"/>
                </a:solidFill>
              </a:rPr>
              <a:t>st</a:t>
            </a:r>
            <a:r>
              <a:rPr lang="en-US" sz="2000" dirty="0">
                <a:solidFill>
                  <a:schemeClr val="tx1"/>
                </a:solidFill>
              </a:rPr>
              <a:t> of each month.  </a:t>
            </a: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The 6 month look back period for this participant would include</a:t>
            </a:r>
            <a:r>
              <a:rPr lang="en-US" sz="2000" b="1" dirty="0"/>
              <a:t>: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47A0575-8F79-4762-BF86-E5084CA8E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538409"/>
              </p:ext>
            </p:extLst>
          </p:nvPr>
        </p:nvGraphicFramePr>
        <p:xfrm>
          <a:off x="1143000" y="3612247"/>
          <a:ext cx="7175501" cy="27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Income to be included: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 15</a:t>
                      </a:r>
                      <a:r>
                        <a:rPr lang="en-US" sz="1400" baseline="30000" dirty="0">
                          <a:effectLst/>
                        </a:rPr>
                        <a:t>th,</a:t>
                      </a:r>
                      <a:r>
                        <a:rPr lang="en-US" sz="1400" dirty="0">
                          <a:effectLst/>
                        </a:rPr>
                        <a:t> 2019 – Feb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Pension: 03/01/19, SS 02/27/19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Feb.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 – Jan.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Pension: 02/01/19, SS 01/27/19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Jan.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2019 – Dec.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Pension: 01/01/19, SS 12/27/18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 – Nov.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Pension: 12/01/18, SS 11/27/18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Nov.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 – Oct.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Pension: 11/01/18, SS 10/27/18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Oct. 15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– Sept. 16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, 2018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99" marR="5909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Pension: 10/01/18, SS 09/27/18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186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8" y="692502"/>
            <a:ext cx="4846972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Look Back Period</a:t>
            </a:r>
            <a:endParaRPr lang="en-US" sz="4000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977420" y="1858320"/>
            <a:ext cx="4598361" cy="273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/>
                </a:solidFill>
              </a:rPr>
              <a:t> 6 versus 12 months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/>
                </a:solidFill>
              </a:rPr>
              <a:t>You can use either, </a:t>
            </a:r>
            <a:r>
              <a:rPr lang="en-US" sz="2800" u="sng" dirty="0">
                <a:solidFill>
                  <a:schemeClr val="tx1"/>
                </a:solidFill>
              </a:rPr>
              <a:t>which ever is most beneficial to the participant</a:t>
            </a:r>
            <a:r>
              <a:rPr lang="en-US" sz="2800" dirty="0">
                <a:solidFill>
                  <a:schemeClr val="tx1"/>
                </a:solidFill>
              </a:rPr>
              <a:t>.  When using 6 months, please multiply by two.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D74FE-34D8-4763-8304-101822EE4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45894"/>
            <a:ext cx="2590800" cy="469672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9674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7" y="692502"/>
            <a:ext cx="6078873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Q3: Social Security COLA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90227" y="1615990"/>
            <a:ext cx="7977523" cy="3438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600" b="1" dirty="0">
                <a:solidFill>
                  <a:schemeClr val="tx1"/>
                </a:solidFill>
              </a:rPr>
              <a:t>Q: Was there a Social Security Cost of Living Adjustment (COLA) for 2018? </a:t>
            </a:r>
          </a:p>
          <a:p>
            <a:pPr algn="l">
              <a:defRPr/>
            </a:pPr>
            <a:r>
              <a:rPr lang="en-US" sz="2600" dirty="0">
                <a:solidFill>
                  <a:schemeClr val="tx1"/>
                </a:solidFill>
              </a:rPr>
              <a:t>A:  Yes, there was a COLA for 2019 (2.8% increase).  </a:t>
            </a:r>
          </a:p>
          <a:p>
            <a:pPr marL="914400" lvl="1" indent="-4572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Project Directors are required to verify the monthly cash benefit amounts for 2018 and 2019 for Social Security Retirement beneficiaries.  </a:t>
            </a:r>
          </a:p>
          <a:p>
            <a:pPr marL="914400" lvl="1" indent="-4572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More information about Social Security COLA’s can be found at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http://www.ssa.gov/cola/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8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7" y="692502"/>
            <a:ext cx="5799473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Income Calculation FAQ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90227" y="1480232"/>
            <a:ext cx="7977523" cy="456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Q: Some participants receive their Social Security Benefits on the 3</a:t>
            </a:r>
            <a:r>
              <a:rPr lang="en-US" sz="2400" b="1" baseline="30000" dirty="0">
                <a:solidFill>
                  <a:schemeClr val="tx1"/>
                </a:solidFill>
              </a:rPr>
              <a:t>rd</a:t>
            </a:r>
            <a:r>
              <a:rPr lang="en-US" sz="2400" b="1" dirty="0">
                <a:solidFill>
                  <a:schemeClr val="tx1"/>
                </a:solidFill>
              </a:rPr>
              <a:t> of the month, Others receive theirs on different dates, such as the 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Wednesday of the month.  How do we determine how to count the benefits?</a:t>
            </a: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A: 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Beneficiaries who began receiving benefits prior to May 1997, or who also receive SSI benefits are paid on or about the 3</a:t>
            </a:r>
            <a:r>
              <a:rPr lang="en-US" sz="2200" baseline="30000" dirty="0">
                <a:solidFill>
                  <a:schemeClr val="tx1"/>
                </a:solidFill>
              </a:rPr>
              <a:t>rd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solidFill>
                  <a:schemeClr val="tx1"/>
                </a:solidFill>
              </a:rPr>
              <a:t>Other beneficiaries are paid on different dates based on their date of birth.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31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7" y="598497"/>
            <a:ext cx="5799473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Recertification Q &amp; A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90227" y="3896994"/>
            <a:ext cx="7977523" cy="142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The Social Security Administration provides calendars which show the payment dates for each year:</a:t>
            </a:r>
          </a:p>
          <a:p>
            <a:pPr algn="l"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https://www.ssa.gov/pubs/EN-05-10031-2019.pdf</a:t>
            </a:r>
          </a:p>
          <a:p>
            <a:pPr algn="l"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https://www.ssa.gov/pubs/EN-05-10031-2018.pdf</a:t>
            </a:r>
          </a:p>
          <a:p>
            <a:pPr algn="l"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711FA2-6642-478A-9AFF-F43B1AFBF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3915" b="4054"/>
          <a:stretch/>
        </p:blipFill>
        <p:spPr bwMode="auto">
          <a:xfrm>
            <a:off x="690227" y="1404925"/>
            <a:ext cx="6167773" cy="25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52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6197600" y="5364216"/>
            <a:ext cx="2816545" cy="1047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A6E8CC-CC36-4614-B493-FAF758D79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358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835135" y="663029"/>
            <a:ext cx="6190033" cy="1383064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Remember to focus on  your goals during recertification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6FB7DE3-CB64-4BF7-8D84-7C73320C8B01}"/>
              </a:ext>
            </a:extLst>
          </p:cNvPr>
          <p:cNvSpPr txBox="1">
            <a:spLocks/>
          </p:cNvSpPr>
          <p:nvPr/>
        </p:nvSpPr>
        <p:spPr>
          <a:xfrm>
            <a:off x="739576" y="2334260"/>
            <a:ext cx="5292924" cy="2788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Meet 100% Service Level Goal</a:t>
            </a:r>
          </a:p>
          <a:p>
            <a:pPr marL="5715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Meet 100% of your MIN Goal</a:t>
            </a:r>
          </a:p>
          <a:p>
            <a:pPr marL="5715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Complete all your follow-ups for Q2 and Q4 employment rates and Median Earnings</a:t>
            </a:r>
          </a:p>
          <a:p>
            <a:pPr marL="5715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Spend 100% of PWFB</a:t>
            </a:r>
          </a:p>
          <a:p>
            <a:pPr marL="114300"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5016E0-AD43-4948-A5A7-EA33F281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6505"/>
            <a:ext cx="2743200" cy="466667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3" name="Content Placeholder 3" descr="ssai-logo HORIZONTAL.ai">
            <a:extLst>
              <a:ext uri="{FF2B5EF4-FFF2-40B4-BE49-F238E27FC236}">
                <a16:creationId xmlns:a16="http://schemas.microsoft.com/office/drawing/2014/main" id="{4132CEDD-B5E6-4A26-99D8-EFD75F495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0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90227" y="692502"/>
            <a:ext cx="5799473" cy="7877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Q4: Payments to Veterans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690227" y="1480232"/>
            <a:ext cx="5799473" cy="456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Q: How do I determine if the benefits received by a Veteran are countable income?</a:t>
            </a: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A: </a:t>
            </a: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All payments made by the Department of Veterans Affairs (VA) are excluded</a:t>
            </a: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All Payments Made by the Department of Defense/Defense Finance and Accounting service are included</a:t>
            </a: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851205" y="5364216"/>
            <a:ext cx="2816545" cy="104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20F0B-A778-47BE-BE61-369B7AD38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55" y="456504"/>
            <a:ext cx="2816545" cy="486303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0846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FFC1E9-64C9-4B84-BBD8-E5D19E944360}"/>
              </a:ext>
            </a:extLst>
          </p:cNvPr>
          <p:cNvSpPr/>
          <p:nvPr/>
        </p:nvSpPr>
        <p:spPr>
          <a:xfrm>
            <a:off x="1069976" y="1317078"/>
            <a:ext cx="52121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528F"/>
                </a:solidFill>
              </a:rPr>
              <a:t>OTHER QUESTIONS</a:t>
            </a:r>
          </a:p>
          <a:p>
            <a:pPr algn="ctr"/>
            <a:endParaRPr lang="en-US" sz="4400" b="1" dirty="0">
              <a:solidFill>
                <a:srgbClr val="00528F"/>
              </a:solidFill>
            </a:endParaRPr>
          </a:p>
          <a:p>
            <a:pPr algn="ctr"/>
            <a:r>
              <a:rPr lang="en-US" sz="3200" b="1" dirty="0">
                <a:solidFill>
                  <a:srgbClr val="00528F"/>
                </a:solidFill>
              </a:rPr>
              <a:t>Confer by Phone or Send Us a Note</a:t>
            </a:r>
            <a:endParaRPr lang="en-US" sz="3200" dirty="0">
              <a:solidFill>
                <a:srgbClr val="00528F"/>
              </a:solidFill>
            </a:endParaRPr>
          </a:p>
        </p:txBody>
      </p:sp>
      <p:pic>
        <p:nvPicPr>
          <p:cNvPr id="9" name="Picture 2" descr="Image result for presenter">
            <a:extLst>
              <a:ext uri="{FF2B5EF4-FFF2-40B4-BE49-F238E27FC236}">
                <a16:creationId xmlns:a16="http://schemas.microsoft.com/office/drawing/2014/main" id="{6CE3A1CD-5BC2-4F09-9C90-6825D648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17" y="20978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296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570012"/>
            <a:ext cx="7238917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SPARQ &amp; SSAI Tools Considerations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869937"/>
            <a:ext cx="7621922" cy="350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Reconcile the active participants in SPARQ and SSAI Tools with your payroll registers: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All Active Participants must be in both SPARQ and SSAI Tools in order to complete recertification.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Complete Participant and Exit forms and enter in SPARQ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Contact your Program Officer or SSAI Connect if you need assistance.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750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FC1E9-64C9-4B84-BBD8-E5D19E944360}"/>
              </a:ext>
            </a:extLst>
          </p:cNvPr>
          <p:cNvSpPr/>
          <p:nvPr/>
        </p:nvSpPr>
        <p:spPr>
          <a:xfrm>
            <a:off x="1965929" y="1545678"/>
            <a:ext cx="5996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528F"/>
                </a:solidFill>
              </a:rPr>
              <a:t>SSAI</a:t>
            </a:r>
          </a:p>
          <a:p>
            <a:pPr algn="ctr"/>
            <a:r>
              <a:rPr lang="en-US" sz="4800" b="1" dirty="0">
                <a:solidFill>
                  <a:srgbClr val="00528F"/>
                </a:solidFill>
              </a:rPr>
              <a:t>Recertification</a:t>
            </a:r>
          </a:p>
          <a:p>
            <a:pPr algn="ctr"/>
            <a:r>
              <a:rPr lang="en-US" sz="4800" b="1" dirty="0">
                <a:solidFill>
                  <a:srgbClr val="00528F"/>
                </a:solidFill>
              </a:rPr>
              <a:t>Webtool</a:t>
            </a:r>
            <a:endParaRPr lang="en-US" sz="4800" dirty="0">
              <a:solidFill>
                <a:srgbClr val="00528F"/>
              </a:solidFill>
            </a:endParaRPr>
          </a:p>
        </p:txBody>
      </p:sp>
      <p:pic>
        <p:nvPicPr>
          <p:cNvPr id="8" name="Content Placeholder 3" descr="ssai-logo HORIZONTAL.ai">
            <a:extLst>
              <a:ext uri="{FF2B5EF4-FFF2-40B4-BE49-F238E27FC236}">
                <a16:creationId xmlns:a16="http://schemas.microsoft.com/office/drawing/2014/main" id="{4112CCAF-FFE3-4444-8F19-E02E840F2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2693260" y="4943176"/>
            <a:ext cx="4258988" cy="15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06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926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1078149" y="1570855"/>
            <a:ext cx="7087951" cy="365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600" dirty="0">
                <a:solidFill>
                  <a:schemeClr val="tx1"/>
                </a:solidFill>
              </a:rPr>
              <a:t>SSAI Eligibility Determination Tool:</a:t>
            </a: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</a:rPr>
              <a:t>Serves as both Calculator and Recert Documentation</a:t>
            </a:r>
          </a:p>
          <a:p>
            <a:pPr marL="800100" lvl="1" indent="-3429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Improves accuracy of calculations</a:t>
            </a:r>
          </a:p>
          <a:p>
            <a:pPr marL="800100" lvl="1" indent="-342900" algn="l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Improves Data Validation results</a:t>
            </a:r>
          </a:p>
          <a:p>
            <a:pPr lvl="1" algn="l">
              <a:spcBef>
                <a:spcPts val="400"/>
              </a:spcBef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40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chemeClr val="tx1"/>
                </a:solidFill>
              </a:rPr>
              <a:t>SSAI Eligibility Determination Tool will continue to be required for recertification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D7A2076-BFBD-426F-B8C5-61CB703C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4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926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SSAI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1078149" y="1570855"/>
            <a:ext cx="7087951" cy="365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Projects have the option of:</a:t>
            </a:r>
          </a:p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(a) Entering the recertification information directly into the Eligibility Determination Tool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Must have an Internet Connection and access to a printer.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</a:rPr>
              <a:t>Print out and secure the Participant and Project Staff Signatures on the SCSEP Income Eligibility Form generated by the Eligibility tool for each participant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D7A2076-BFBD-426F-B8C5-61CB703C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5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317477"/>
            <a:ext cx="7926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SSAI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9" y="1316855"/>
            <a:ext cx="8105664" cy="4632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b) Income Calculations can also be completed by hand using the Income Worksheet</a:t>
            </a:r>
          </a:p>
          <a:p>
            <a:pPr algn="l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Secure Participant and project staff signatures directly on the completed income worksheet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You must also enter the data from the worksheet into SSAI’s Eligibility Determination tool.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When printing the summary from the eligibility tool, opt-out of printing signature lines by selecting that signatures were already obtained. 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Staple the Income Worksheet(s) and printed eligibility tool documents together and retain in each participant’s file.</a:t>
            </a:r>
            <a:endParaRPr lang="en-US" sz="18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</a:rPr>
              <a:t>When entering in SPARQ, always enter the amount from the Eligibility Tool, not from calculation done by hand.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D7A2076-BFBD-426F-B8C5-61CB703C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18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37580" y="812275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Requesting Access to SSAI Tools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A365246A-7275-41AC-8489-E78E47CCE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667209" y="5348669"/>
            <a:ext cx="3191940" cy="1187554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70FA2F-5056-442D-804B-663FA2C46F3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4978"/>
            <a:ext cx="8229600" cy="3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0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637580" y="812275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Log-In to SSAI Tools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A365246A-7275-41AC-8489-E78E47CCE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667209" y="5348669"/>
            <a:ext cx="3191940" cy="1187554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70FA2F-5056-442D-804B-663FA2C46F3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4978"/>
            <a:ext cx="8229600" cy="3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723900" y="428059"/>
            <a:ext cx="7926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SSAI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Webtool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6FB71E-7346-4A9E-B900-777E423D3971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1384323"/>
            <a:ext cx="7772400" cy="5334000"/>
          </a:xfrm>
          <a:prstGeom prst="rect">
            <a:avLst/>
          </a:prstGeom>
          <a:extLst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114300" indent="0">
              <a:lnSpc>
                <a:spcPct val="80000"/>
              </a:lnSpc>
              <a:buNone/>
              <a:defRPr/>
            </a:pPr>
            <a:r>
              <a:rPr lang="en-US" altLang="en-US" sz="2800" dirty="0"/>
              <a:t>Select SCSEP Eligibility Determination from the Tool drop down</a:t>
            </a:r>
          </a:p>
          <a:p>
            <a:pPr marL="114300" indent="0">
              <a:lnSpc>
                <a:spcPct val="80000"/>
              </a:lnSpc>
              <a:buNone/>
              <a:defRPr/>
            </a:pP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97E16-36F0-4A4F-AA71-BA4CC70D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910790"/>
            <a:ext cx="3127375" cy="19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3C2A4072-18D8-4BC2-9939-5E6444E251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1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835135" y="798455"/>
            <a:ext cx="4398601" cy="194474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Today’s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Presenters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Program Officers: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2803FA-2AE6-4912-B038-78A7E3AD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59423"/>
            <a:ext cx="3200400" cy="466512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A947C6E-3423-455B-83D6-D01B9593ED1B}"/>
              </a:ext>
            </a:extLst>
          </p:cNvPr>
          <p:cNvSpPr txBox="1">
            <a:spLocks/>
          </p:cNvSpPr>
          <p:nvPr/>
        </p:nvSpPr>
        <p:spPr>
          <a:xfrm>
            <a:off x="1215189" y="3236495"/>
            <a:ext cx="3818484" cy="221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Constance Todd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Don Gatewood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Janet Ray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Content Placeholder 3" descr="ssai-logo HORIZONTAL.ai">
            <a:extLst>
              <a:ext uri="{FF2B5EF4-FFF2-40B4-BE49-F238E27FC236}">
                <a16:creationId xmlns:a16="http://schemas.microsoft.com/office/drawing/2014/main" id="{6871D631-79E2-4923-8A15-00A1B222E7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197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723900" y="582492"/>
            <a:ext cx="6235700" cy="94395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 Participant List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3C2A4072-18D8-4BC2-9939-5E6444E25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99C4486-E909-4CFE-9A58-AF65AB6D8A00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1524000"/>
            <a:ext cx="3516313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To access the recertification list click on Participants.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The list shows 15 participants at a time and you can move around the list by clicking Previous or Next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You can search by typing a participant name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The list can be filtered by: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Not Started - A listing of all participants that needs a recertification entered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In Progress – A listing of all participants that has a recertification that has been started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Found Ineligible - A listing of all participants found ineligible during recertification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Found Eligible - A listing of all participants found eligible during recertification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1ED9616D-16B2-43A4-A793-6323175F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0972"/>
            <a:ext cx="2914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E926A56-C92E-4E6A-B8FA-673DE31F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57512"/>
            <a:ext cx="3581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042387FA-9C5B-40B4-B703-96A37233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454400"/>
            <a:ext cx="45053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40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723900" y="582492"/>
            <a:ext cx="6235700" cy="94395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2A7CC9C-DB22-4680-A4FB-85FD079F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2431"/>
            <a:ext cx="81534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5441F0EA-D2A4-43AF-A25F-02A6FC6853D4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3914619"/>
            <a:ext cx="7848600" cy="2262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1400" dirty="0"/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To Enter a Recertification – Click on the Eligibility Status link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The process has 6 steps: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Start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Family Size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Method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Income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Document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b="1" dirty="0">
                <a:solidFill>
                  <a:schemeClr val="accent2">
                    <a:lumMod val="50000"/>
                  </a:schemeClr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0293616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723900" y="582492"/>
            <a:ext cx="6235700" cy="94395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1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2A7CC9C-DB22-4680-A4FB-85FD079F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2431"/>
            <a:ext cx="81534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C139484-01C2-40D1-A42C-E079501C190D}"/>
              </a:ext>
            </a:extLst>
          </p:cNvPr>
          <p:cNvSpPr txBox="1">
            <a:spLocks noChangeArrowheads="1"/>
          </p:cNvSpPr>
          <p:nvPr/>
        </p:nvSpPr>
        <p:spPr>
          <a:xfrm>
            <a:off x="521842" y="4040607"/>
            <a:ext cx="7848600" cy="160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altLang="en-US" sz="2000" b="1" dirty="0"/>
              <a:t>Start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Enter the date you verified the participant’s income.  Date entry must be in the format of mm/dd/</a:t>
            </a:r>
            <a:r>
              <a:rPr lang="en-US" altLang="en-US" sz="2000" dirty="0" err="1"/>
              <a:t>yyyy</a:t>
            </a:r>
            <a:r>
              <a:rPr lang="en-US" altLang="en-US" sz="2000" dirty="0"/>
              <a:t>.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/>
              <a:t>Click next to save your entry and move to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086720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723900" y="582492"/>
            <a:ext cx="6235700" cy="94395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2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31BDD8E-81EC-48DA-A0F1-A3CA3856FCD8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4904178"/>
            <a:ext cx="7848600" cy="18034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+mj-lt"/>
              <a:buAutoNum type="arabicPeriod" startAt="2"/>
            </a:pPr>
            <a:r>
              <a:rPr lang="en-US" altLang="en-US" sz="1600" b="1" dirty="0"/>
              <a:t>Family Size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By default, the participant is shown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To add additional family members click add Family Member, enter their name, and select their relationship to the participant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You can click the remove link if you want to remove an incorrect row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Click next to save your entry and move to the next step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C71383-D350-495F-9D25-E728E350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526443"/>
            <a:ext cx="7112000" cy="33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939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723900" y="582492"/>
            <a:ext cx="6235700" cy="94395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3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8123F8-878A-4F1D-8AB5-61D46024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391"/>
            <a:ext cx="5588000" cy="307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113C325-1E1B-4D5D-83B0-F3F7B6926025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4648200"/>
            <a:ext cx="7848600" cy="160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+mj-lt"/>
              <a:buAutoNum type="arabicPeriod" startAt="3"/>
            </a:pPr>
            <a:r>
              <a:rPr lang="en-US" altLang="en-US" sz="1800" b="1" dirty="0"/>
              <a:t>Method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Select either 6 months annualized or 12 months.  For help on which method to select click the help link.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Click next to save your entry and move to the next step</a:t>
            </a:r>
          </a:p>
          <a:p>
            <a:pPr lvl="1">
              <a:lnSpc>
                <a:spcPct val="80000"/>
              </a:lnSpc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68544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4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B134972-784D-4CA4-99BD-FEBB1E83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2031"/>
            <a:ext cx="815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67C905A-C628-4782-BEA3-FAD476D8AEB9}"/>
              </a:ext>
            </a:extLst>
          </p:cNvPr>
          <p:cNvSpPr txBox="1">
            <a:spLocks noChangeArrowheads="1"/>
          </p:cNvSpPr>
          <p:nvPr/>
        </p:nvSpPr>
        <p:spPr>
          <a:xfrm>
            <a:off x="635000" y="3809261"/>
            <a:ext cx="8318500" cy="2667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+mj-lt"/>
              <a:buAutoNum type="arabicPeriod" startAt="4"/>
            </a:pPr>
            <a:r>
              <a:rPr lang="en-US" altLang="en-US" sz="1800" b="1" dirty="0"/>
              <a:t>Income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To enter Income for the participant and for any other Family member select either yes or no for each income type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For Social Security, you must enter The Full monthly Social Security benefit before any deductions, rounded down to the nearest dollar.  The tool will automatically calculate and exclude 25% of Social Security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If you select No to any of the 12 income types, you do not have to enter any amount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/>
              <a:t>If you select Yes to any of the 12 income types, you must enter all amounts and enter zero if none.  For example, if participant received income only for 3 months, you would enter the amounts for those 3 months and enter 0 for the other months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Click next to save your entry and move to the next step</a:t>
            </a:r>
          </a:p>
        </p:txBody>
      </p:sp>
    </p:spTree>
    <p:extLst>
      <p:ext uri="{BB962C8B-B14F-4D97-AF65-F5344CB8AC3E}">
        <p14:creationId xmlns:p14="http://schemas.microsoft.com/office/powerpoint/2010/main" val="12100485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285DD35-F734-46DE-9FE7-F0DEE39D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" y="1502014"/>
            <a:ext cx="79390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096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5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D54997C-ED12-4D84-B65E-4938C5E3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95294"/>
            <a:ext cx="6997700" cy="37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D95395FE-3078-4098-86C7-F19AB498BFAE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5206584"/>
            <a:ext cx="7467600" cy="1295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1700" dirty="0"/>
              <a:t>If the total income for the participant and for any other family member is zero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Document how the participant supports themselves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And capture a detailed case note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Click next to save your entry and move to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7593846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5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5A7006A-577E-4DFA-AB93-A836B087E6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1395295"/>
            <a:ext cx="7302500" cy="3108172"/>
          </a:xfrm>
          <a:prstGeom prst="rect">
            <a:avLst/>
          </a:prstGeom>
        </p:spPr>
      </p:pic>
      <p:sp>
        <p:nvSpPr>
          <p:cNvPr id="7" name="Right Arrow 5">
            <a:extLst>
              <a:ext uri="{FF2B5EF4-FFF2-40B4-BE49-F238E27FC236}">
                <a16:creationId xmlns:a16="http://schemas.microsoft.com/office/drawing/2014/main" id="{8EBB55B8-6173-4E2C-8EEB-E82A9E67BD86}"/>
              </a:ext>
            </a:extLst>
          </p:cNvPr>
          <p:cNvSpPr/>
          <p:nvPr/>
        </p:nvSpPr>
        <p:spPr bwMode="auto">
          <a:xfrm rot="13090292">
            <a:off x="867884" y="4248538"/>
            <a:ext cx="520700" cy="276225"/>
          </a:xfrm>
          <a:prstGeom prst="rightArrow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ct val="55000"/>
              </a:spcAft>
              <a:buClr>
                <a:srgbClr val="FF0000"/>
              </a:buClr>
              <a:buSzPct val="70000"/>
              <a:buFont typeface="Wingdings" pitchFamily="2" charset="2"/>
              <a:buNone/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EEC6400-9F94-4B2A-8A89-904E3CBE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4656131"/>
            <a:ext cx="7924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ct val="55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rgbClr val="00004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400" b="1">
                <a:solidFill>
                  <a:srgbClr val="00004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5000"/>
              </a:spcAft>
              <a:buClr>
                <a:srgbClr val="00004C"/>
              </a:buClr>
              <a:buFont typeface="Wingdings" panose="05000000000000000000" pitchFamily="2" charset="2"/>
              <a:buChar char="n"/>
              <a:defRPr sz="2400" b="1">
                <a:solidFill>
                  <a:srgbClr val="00004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4C"/>
              </a:buClr>
              <a:buChar char="–"/>
              <a:defRPr sz="2000">
                <a:solidFill>
                  <a:srgbClr val="00004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4C"/>
              </a:buClr>
              <a:buFont typeface="Wingdings" panose="05000000000000000000" pitchFamily="2" charset="2"/>
              <a:buChar char="n"/>
              <a:defRPr sz="2000">
                <a:solidFill>
                  <a:srgbClr val="00004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4C"/>
              </a:buClr>
              <a:buFont typeface="Wingdings" panose="05000000000000000000" pitchFamily="2" charset="2"/>
              <a:buChar char="n"/>
              <a:defRPr sz="2000">
                <a:solidFill>
                  <a:srgbClr val="00004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4C"/>
              </a:buClr>
              <a:buFont typeface="Wingdings" panose="05000000000000000000" pitchFamily="2" charset="2"/>
              <a:buChar char="n"/>
              <a:defRPr sz="2000">
                <a:solidFill>
                  <a:srgbClr val="00004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4C"/>
              </a:buClr>
              <a:buFont typeface="Wingdings" panose="05000000000000000000" pitchFamily="2" charset="2"/>
              <a:buChar char="n"/>
              <a:defRPr sz="2000">
                <a:solidFill>
                  <a:srgbClr val="00004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4C"/>
              </a:buClr>
              <a:buFont typeface="Wingdings" panose="05000000000000000000" pitchFamily="2" charset="2"/>
              <a:buChar char="n"/>
              <a:defRPr sz="2000">
                <a:solidFill>
                  <a:srgbClr val="00004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>
                <a:solidFill>
                  <a:schemeClr val="tx1"/>
                </a:solidFill>
              </a:rPr>
              <a:t>When completing recertification in the field </a:t>
            </a:r>
            <a:r>
              <a:rPr lang="en-US" altLang="en-US" sz="1800" b="0" dirty="0">
                <a:solidFill>
                  <a:schemeClr val="tx1"/>
                </a:solidFill>
                <a:highlight>
                  <a:srgbClr val="FFFF00"/>
                </a:highlight>
              </a:rPr>
              <a:t>(without a computer or later), </a:t>
            </a:r>
            <a:r>
              <a:rPr lang="en-US" altLang="en-US" sz="1800" b="0" dirty="0">
                <a:solidFill>
                  <a:schemeClr val="tx1"/>
                </a:solidFill>
              </a:rPr>
              <a:t>and entering data at a later time, the participant’s signature must be captured on the Income Worksheet.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altLang="en-US" sz="1600" b="0" dirty="0">
                <a:solidFill>
                  <a:schemeClr val="tx1"/>
                </a:solidFill>
              </a:rPr>
              <a:t>Check the box in step 5 to indicate that the participant signature was captured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altLang="en-US" sz="1600" b="0" dirty="0">
                <a:solidFill>
                  <a:schemeClr val="tx1"/>
                </a:solidFill>
              </a:rPr>
              <a:t>Do not check this box if entering directly into the eligibility tool, and signature is needed on the print-out</a:t>
            </a:r>
          </a:p>
        </p:txBody>
      </p:sp>
    </p:spTree>
    <p:extLst>
      <p:ext uri="{BB962C8B-B14F-4D97-AF65-F5344CB8AC3E}">
        <p14:creationId xmlns:p14="http://schemas.microsoft.com/office/powerpoint/2010/main" val="34464519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Enter Recertification – Step 6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B04456E-5C22-4D4B-A69B-758DDAE0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95295"/>
            <a:ext cx="5363562" cy="27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2DC0865-FD2B-4056-BD1E-653E844470C9}"/>
              </a:ext>
            </a:extLst>
          </p:cNvPr>
          <p:cNvSpPr txBox="1">
            <a:spLocks noChangeArrowheads="1"/>
          </p:cNvSpPr>
          <p:nvPr/>
        </p:nvSpPr>
        <p:spPr>
          <a:xfrm>
            <a:off x="469900" y="4164699"/>
            <a:ext cx="7848600" cy="2352826"/>
          </a:xfrm>
          <a:prstGeom prst="rect">
            <a:avLst/>
          </a:prstGeom>
          <a:extLst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80000"/>
              </a:lnSpc>
              <a:buFont typeface="+mj-lt"/>
              <a:buAutoNum type="arabicPeriod" startAt="6"/>
              <a:defRPr/>
            </a:pPr>
            <a:r>
              <a:rPr lang="en-US" altLang="en-US" sz="1400" b="1" dirty="0"/>
              <a:t>Summary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At this point, all the data entered is summarized and the income eligibility is automatically determined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For purposes of data validation, this form must be: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200" dirty="0"/>
              <a:t>Printed and signed by the participant and interviewer; or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200" dirty="0"/>
              <a:t>Printed and attached to the income worksheet completed and signed in the field.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Copies of the verification documentation for family size and income, along with the income worksheet, must be attached and all filed in the participant's file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Click print to print the summary and income worksheets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Click return to get back to your recert list</a:t>
            </a:r>
            <a:endParaRPr lang="en-US" altLang="en-US" sz="1050" dirty="0"/>
          </a:p>
          <a:p>
            <a:pPr lvl="1">
              <a:lnSpc>
                <a:spcPct val="80000"/>
              </a:lnSpc>
              <a:defRPr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8857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16894C2-8311-4D10-B7CA-97FEABD8AD86}"/>
              </a:ext>
            </a:extLst>
          </p:cNvPr>
          <p:cNvSpPr txBox="1">
            <a:spLocks/>
          </p:cNvSpPr>
          <p:nvPr/>
        </p:nvSpPr>
        <p:spPr>
          <a:xfrm>
            <a:off x="929769" y="1339832"/>
            <a:ext cx="5816000" cy="4198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Getting Ready and Planning</a:t>
            </a:r>
          </a:p>
          <a:p>
            <a:pPr marL="571500" lvl="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Documentation Requirements</a:t>
            </a:r>
          </a:p>
          <a:p>
            <a:pPr marL="571500" lvl="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Eligibility Determination </a:t>
            </a:r>
          </a:p>
          <a:p>
            <a:pPr marL="571500" lvl="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SPARQ &amp; New Database</a:t>
            </a:r>
          </a:p>
          <a:p>
            <a:pPr marL="571500" lvl="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Questions and Answers</a:t>
            </a: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929768" y="561359"/>
            <a:ext cx="5559932" cy="985439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Today’s 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0C208-5AEB-4D7B-8945-E518ED5692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89700" y="1651653"/>
            <a:ext cx="2654300" cy="2654300"/>
          </a:xfrm>
          <a:prstGeom prst="rect">
            <a:avLst/>
          </a:prstGeom>
        </p:spPr>
      </p:pic>
      <p:pic>
        <p:nvPicPr>
          <p:cNvPr id="10" name="Content Placeholder 3" descr="ssai-logo HORIZONTAL.ai">
            <a:extLst>
              <a:ext uri="{FF2B5EF4-FFF2-40B4-BE49-F238E27FC236}">
                <a16:creationId xmlns:a16="http://schemas.microsoft.com/office/drawing/2014/main" id="{8D91A5D0-9ECE-4168-A5B7-3D293A02F7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753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FC1E9-64C9-4B84-BBD8-E5D19E944360}"/>
              </a:ext>
            </a:extLst>
          </p:cNvPr>
          <p:cNvSpPr/>
          <p:nvPr/>
        </p:nvSpPr>
        <p:spPr>
          <a:xfrm>
            <a:off x="1756686" y="2099490"/>
            <a:ext cx="5996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528F"/>
                </a:solidFill>
              </a:rPr>
              <a:t>ENTERING DATA INTO </a:t>
            </a:r>
          </a:p>
          <a:p>
            <a:pPr algn="ctr"/>
            <a:r>
              <a:rPr lang="en-US" sz="4800" b="1" dirty="0">
                <a:solidFill>
                  <a:srgbClr val="00528F"/>
                </a:solidFill>
              </a:rPr>
              <a:t>SPARQ</a:t>
            </a:r>
            <a:endParaRPr lang="en-US" sz="4800" dirty="0">
              <a:solidFill>
                <a:srgbClr val="00528F"/>
              </a:solidFill>
            </a:endParaRPr>
          </a:p>
        </p:txBody>
      </p:sp>
      <p:pic>
        <p:nvPicPr>
          <p:cNvPr id="5" name="Content Placeholder 3" descr="ssai-logo HORIZONTAL.ai">
            <a:extLst>
              <a:ext uri="{FF2B5EF4-FFF2-40B4-BE49-F238E27FC236}">
                <a16:creationId xmlns:a16="http://schemas.microsoft.com/office/drawing/2014/main" id="{1352DD92-63C4-46C6-95CD-B2D6B9D86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2625677" y="4768644"/>
            <a:ext cx="4258988" cy="15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52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SPARQ Entry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CEC05E8-31C4-488B-A32F-5A8C2C76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95294"/>
            <a:ext cx="76882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258268-5EB7-4569-A463-84717752B7F1}"/>
              </a:ext>
            </a:extLst>
          </p:cNvPr>
          <p:cNvSpPr txBox="1"/>
          <p:nvPr/>
        </p:nvSpPr>
        <p:spPr>
          <a:xfrm>
            <a:off x="635000" y="5294553"/>
            <a:ext cx="5905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Select WDCS from the SPARQ Homepage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264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SPARQ Entry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58268-5EB7-4569-A463-84717752B7F1}"/>
              </a:ext>
            </a:extLst>
          </p:cNvPr>
          <p:cNvSpPr txBox="1"/>
          <p:nvPr/>
        </p:nvSpPr>
        <p:spPr>
          <a:xfrm>
            <a:off x="635000" y="5294553"/>
            <a:ext cx="7607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/>
              <a:t>Search for Participant by last name, Social Security Number, or PID</a:t>
            </a:r>
          </a:p>
          <a:p>
            <a:endParaRPr lang="en-US" dirty="0"/>
          </a:p>
        </p:txBody>
      </p:sp>
      <p:pic>
        <p:nvPicPr>
          <p:cNvPr id="7" name="Picture 2" descr="SPARQ Web Data Collection - Mozilla Firefox">
            <a:extLst>
              <a:ext uri="{FF2B5EF4-FFF2-40B4-BE49-F238E27FC236}">
                <a16:creationId xmlns:a16="http://schemas.microsoft.com/office/drawing/2014/main" id="{64AE51AA-E9DD-49AB-9660-6927809C5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76616"/>
            <a:ext cx="78549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3">
            <a:extLst>
              <a:ext uri="{FF2B5EF4-FFF2-40B4-BE49-F238E27FC236}">
                <a16:creationId xmlns:a16="http://schemas.microsoft.com/office/drawing/2014/main" id="{4AD9E9F1-7198-42D6-A0C6-663398BC7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9163" y="4679831"/>
            <a:ext cx="381000" cy="533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68460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SPARQ Entry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58268-5EB7-4569-A463-84717752B7F1}"/>
              </a:ext>
            </a:extLst>
          </p:cNvPr>
          <p:cNvSpPr txBox="1"/>
          <p:nvPr/>
        </p:nvSpPr>
        <p:spPr>
          <a:xfrm>
            <a:off x="635000" y="5294553"/>
            <a:ext cx="7607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/>
              <a:t>Select the Participant; once the record appears below, select Edit</a:t>
            </a:r>
          </a:p>
          <a:p>
            <a:endParaRPr lang="en-US" dirty="0"/>
          </a:p>
        </p:txBody>
      </p:sp>
      <p:cxnSp>
        <p:nvCxnSpPr>
          <p:cNvPr id="9" name="Straight Arrow Connector 3">
            <a:extLst>
              <a:ext uri="{FF2B5EF4-FFF2-40B4-BE49-F238E27FC236}">
                <a16:creationId xmlns:a16="http://schemas.microsoft.com/office/drawing/2014/main" id="{4AD9E9F1-7198-42D6-A0C6-663398BC7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9163" y="4679831"/>
            <a:ext cx="381000" cy="533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4">
            <a:extLst>
              <a:ext uri="{FF2B5EF4-FFF2-40B4-BE49-F238E27FC236}">
                <a16:creationId xmlns:a16="http://schemas.microsoft.com/office/drawing/2014/main" id="{2FF37EC4-23E5-4772-9C56-F467D1FF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35113"/>
            <a:ext cx="794226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6D8E4BAD-1D72-461C-AA93-BE5C3439BDF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9900" y="2403475"/>
            <a:ext cx="301625" cy="4984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072DDFB6-2CED-4088-A96D-E6082BBA76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78063" y="4181356"/>
            <a:ext cx="301625" cy="4984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47593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SPARQ Entry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58268-5EB7-4569-A463-84717752B7F1}"/>
              </a:ext>
            </a:extLst>
          </p:cNvPr>
          <p:cNvSpPr txBox="1"/>
          <p:nvPr/>
        </p:nvSpPr>
        <p:spPr>
          <a:xfrm>
            <a:off x="635000" y="5789202"/>
            <a:ext cx="7607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/>
              <a:t>Select Recertification/Waiver of Durational Limit Tab</a:t>
            </a:r>
          </a:p>
          <a:p>
            <a:endParaRPr lang="en-US" dirty="0"/>
          </a:p>
        </p:txBody>
      </p:sp>
      <p:pic>
        <p:nvPicPr>
          <p:cNvPr id="13" name="Content Placeholder 4" descr="SPARQ Web Data Collection - Mozilla Firefox">
            <a:extLst>
              <a:ext uri="{FF2B5EF4-FFF2-40B4-BE49-F238E27FC236}">
                <a16:creationId xmlns:a16="http://schemas.microsoft.com/office/drawing/2014/main" id="{7BF9C378-1BD2-4620-8A75-9D4E3411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382040"/>
            <a:ext cx="6413500" cy="406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8">
            <a:extLst>
              <a:ext uri="{FF2B5EF4-FFF2-40B4-BE49-F238E27FC236}">
                <a16:creationId xmlns:a16="http://schemas.microsoft.com/office/drawing/2014/main" id="{75D7A07F-2D42-4FBB-B384-100A90BF6E0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0100" y="3276600"/>
            <a:ext cx="609600" cy="7239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40321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SPARQ Entry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58268-5EB7-4569-A463-84717752B7F1}"/>
              </a:ext>
            </a:extLst>
          </p:cNvPr>
          <p:cNvSpPr txBox="1"/>
          <p:nvPr/>
        </p:nvSpPr>
        <p:spPr>
          <a:xfrm>
            <a:off x="635000" y="5979702"/>
            <a:ext cx="7607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/>
              <a:t>Complete Recertification Section: fields 44 – 50</a:t>
            </a:r>
          </a:p>
          <a:p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C3B5C21-FCAD-4F42-9F53-E15516ED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338263"/>
            <a:ext cx="748347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82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469900" y="580786"/>
            <a:ext cx="6235700" cy="81450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MIN / Waiver 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SPARQ Entry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58268-5EB7-4569-A463-84717752B7F1}"/>
              </a:ext>
            </a:extLst>
          </p:cNvPr>
          <p:cNvSpPr txBox="1"/>
          <p:nvPr/>
        </p:nvSpPr>
        <p:spPr>
          <a:xfrm>
            <a:off x="469900" y="5252540"/>
            <a:ext cx="7607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/>
              <a:t>Save once you are finished entering the data </a:t>
            </a:r>
          </a:p>
          <a:p>
            <a:endParaRPr lang="en-US" dirty="0"/>
          </a:p>
        </p:txBody>
      </p:sp>
      <p:pic>
        <p:nvPicPr>
          <p:cNvPr id="6" name="Picture 7" descr="SPARQ Web Data Collection - Mozilla Firefox">
            <a:extLst>
              <a:ext uri="{FF2B5EF4-FFF2-40B4-BE49-F238E27FC236}">
                <a16:creationId xmlns:a16="http://schemas.microsoft.com/office/drawing/2014/main" id="{B1398268-1631-4A2A-860D-96319495E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33"/>
          <a:stretch>
            <a:fillRect/>
          </a:stretch>
        </p:blipFill>
        <p:spPr bwMode="auto">
          <a:xfrm>
            <a:off x="469900" y="1519576"/>
            <a:ext cx="76009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6BA31102-A8A6-4657-A065-1558159E8A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67400" y="4343400"/>
            <a:ext cx="5334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61104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06083EB6-602D-45E2-8566-30C4B04C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FFC1E9-64C9-4B84-BBD8-E5D19E944360}"/>
              </a:ext>
            </a:extLst>
          </p:cNvPr>
          <p:cNvSpPr/>
          <p:nvPr/>
        </p:nvSpPr>
        <p:spPr>
          <a:xfrm>
            <a:off x="1069976" y="1317078"/>
            <a:ext cx="52121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528F"/>
                </a:solidFill>
              </a:rPr>
              <a:t>ANY FINAL QUESTIONS</a:t>
            </a:r>
          </a:p>
          <a:p>
            <a:pPr algn="ctr"/>
            <a:endParaRPr lang="en-US" sz="4400" b="1" dirty="0">
              <a:solidFill>
                <a:srgbClr val="00528F"/>
              </a:solidFill>
            </a:endParaRPr>
          </a:p>
          <a:p>
            <a:pPr algn="ctr"/>
            <a:r>
              <a:rPr lang="en-US" sz="3200" b="1" dirty="0">
                <a:solidFill>
                  <a:srgbClr val="00528F"/>
                </a:solidFill>
              </a:rPr>
              <a:t>Confer by Phone or Send Us a Note</a:t>
            </a:r>
            <a:endParaRPr lang="en-US" sz="3200" dirty="0">
              <a:solidFill>
                <a:srgbClr val="00528F"/>
              </a:solidFill>
            </a:endParaRPr>
          </a:p>
        </p:txBody>
      </p:sp>
      <p:pic>
        <p:nvPicPr>
          <p:cNvPr id="9" name="Picture 2" descr="Image result for presenter">
            <a:extLst>
              <a:ext uri="{FF2B5EF4-FFF2-40B4-BE49-F238E27FC236}">
                <a16:creationId xmlns:a16="http://schemas.microsoft.com/office/drawing/2014/main" id="{6CE3A1CD-5BC2-4F09-9C90-6825D648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17" y="20978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99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926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Best Practices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874949" y="1641077"/>
            <a:ext cx="7087951" cy="365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/>
                </a:solidFill>
              </a:rPr>
              <a:t>Take advantage of the time you have with each participant</a:t>
            </a: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/>
                </a:solidFill>
              </a:rPr>
              <a:t>Check in with participants to assess needs for supportive services, etc.</a:t>
            </a: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/>
                </a:solidFill>
              </a:rPr>
              <a:t>Complete Release Form, Record of Offer of Physical Exam, and any Reassessment/IEP updates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D7A2076-BFBD-426F-B8C5-61CB703C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65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445894"/>
            <a:ext cx="7926722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Questions After This Webinar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874949" y="1641077"/>
            <a:ext cx="7087951" cy="365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</a:rPr>
              <a:t>Contact Your Program Officer or 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      SSAI Connect by:</a:t>
            </a:r>
          </a:p>
          <a:p>
            <a:pPr marL="1009650" lvl="1" indent="-609600" algn="l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Emailing: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scsephelp@ssa-i.org</a:t>
            </a:r>
            <a:r>
              <a:rPr lang="en-US" dirty="0">
                <a:solidFill>
                  <a:schemeClr val="tx1"/>
                </a:solidFill>
              </a:rPr>
              <a:t>; or</a:t>
            </a:r>
          </a:p>
          <a:p>
            <a:pPr marL="1009650" lvl="1" indent="-609600" algn="l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Calling: 301-578-8989; or</a:t>
            </a:r>
          </a:p>
          <a:p>
            <a:pPr marL="1009650" lvl="1" indent="-609600" algn="l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Opening a case via SSAI Connect	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3" descr="ssai-logo HORIZONTAL.ai">
            <a:extLst>
              <a:ext uri="{FF2B5EF4-FFF2-40B4-BE49-F238E27FC236}">
                <a16:creationId xmlns:a16="http://schemas.microsoft.com/office/drawing/2014/main" id="{7D7A2076-BFBD-426F-B8C5-61CB703C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493731-1DDF-4633-AD7F-BD9369562ABE}"/>
              </a:ext>
            </a:extLst>
          </p:cNvPr>
          <p:cNvSpPr txBox="1"/>
          <p:nvPr/>
        </p:nvSpPr>
        <p:spPr>
          <a:xfrm>
            <a:off x="0" y="-516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CAEEC5-987C-4A87-AD74-AA483DCD1FFC}"/>
              </a:ext>
            </a:extLst>
          </p:cNvPr>
          <p:cNvSpPr txBox="1">
            <a:spLocks/>
          </p:cNvSpPr>
          <p:nvPr/>
        </p:nvSpPr>
        <p:spPr>
          <a:xfrm>
            <a:off x="569578" y="663158"/>
            <a:ext cx="8105664" cy="126540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56D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SSAI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+mj-lt"/>
                <a:cs typeface="+mj-cs"/>
              </a:rPr>
              <a:t>Recertification for PY2018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8A43EDE-46F2-40FF-B78B-830165518D2A}"/>
              </a:ext>
            </a:extLst>
          </p:cNvPr>
          <p:cNvSpPr txBox="1">
            <a:spLocks/>
          </p:cNvSpPr>
          <p:nvPr/>
        </p:nvSpPr>
        <p:spPr>
          <a:xfrm>
            <a:off x="569578" y="1928563"/>
            <a:ext cx="7698122" cy="3361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Annual recertification of SCSEP eligibility is a federal requirement</a:t>
            </a: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All SSAI participants will be recertified during March 2019, including any participants who were enrolled in February 2019</a:t>
            </a: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You do not have to recertify participants who have Open or Active Workers Comp claims</a:t>
            </a:r>
          </a:p>
          <a:p>
            <a:pPr marL="457200" indent="-34290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Income and family size are the only eligibility criteria reviewed during recertification however…</a:t>
            </a:r>
          </a:p>
        </p:txBody>
      </p:sp>
      <p:pic>
        <p:nvPicPr>
          <p:cNvPr id="11" name="Content Placeholder 3" descr="ssai-logo HORIZONTAL.ai">
            <a:extLst>
              <a:ext uri="{FF2B5EF4-FFF2-40B4-BE49-F238E27FC236}">
                <a16:creationId xmlns:a16="http://schemas.microsoft.com/office/drawing/2014/main" id="{75A368AD-6F62-4ACA-AFE6-546A1B063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5483302" y="5224552"/>
            <a:ext cx="3191940" cy="1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4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sai-logo HORIZONTAL.ai">
            <a:extLst>
              <a:ext uri="{FF2B5EF4-FFF2-40B4-BE49-F238E27FC236}">
                <a16:creationId xmlns:a16="http://schemas.microsoft.com/office/drawing/2014/main" id="{37B0B656-DA03-487E-A8BA-9005D963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51852" r="33937" b="18210"/>
          <a:stretch/>
        </p:blipFill>
        <p:spPr>
          <a:xfrm>
            <a:off x="2693260" y="5073444"/>
            <a:ext cx="4258988" cy="15845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6835B-7A93-49A1-9B1B-9CD50F39268A}"/>
              </a:ext>
            </a:extLst>
          </p:cNvPr>
          <p:cNvSpPr/>
          <p:nvPr/>
        </p:nvSpPr>
        <p:spPr>
          <a:xfrm>
            <a:off x="1437967" y="2688940"/>
            <a:ext cx="6268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528F"/>
                </a:solidFill>
              </a:rPr>
              <a:t>THANK YOU!</a:t>
            </a:r>
            <a:endParaRPr lang="en-US" sz="4400" dirty="0">
              <a:solidFill>
                <a:srgbClr val="005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1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2003B"/>
      </a:accent1>
      <a:accent2>
        <a:srgbClr val="0056D4"/>
      </a:accent2>
      <a:accent3>
        <a:srgbClr val="FFCE00"/>
      </a:accent3>
      <a:accent4>
        <a:srgbClr val="FF4E00"/>
      </a:accent4>
      <a:accent5>
        <a:srgbClr val="00ACC8"/>
      </a:accent5>
      <a:accent6>
        <a:srgbClr val="6E369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2003B"/>
        </a:solidFill>
        <a:effectLst/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4145</Words>
  <Application>Microsoft Office PowerPoint</Application>
  <PresentationFormat>On-screen Show (4:3)</PresentationFormat>
  <Paragraphs>675</Paragraphs>
  <Slides>90</Slides>
  <Notes>80</Notes>
  <HiddenSlides>66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Arial</vt:lpstr>
      <vt:lpstr>Calibri</vt:lpstr>
      <vt:lpstr>Helvetica</vt:lpstr>
      <vt:lpstr>Helvetica Light</vt:lpstr>
      <vt:lpstr>Monotype Sorts</vt:lpstr>
      <vt:lpstr>Times New Roman</vt:lpstr>
      <vt:lpstr>Univers LT Std 65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needed to calculate income?</vt:lpstr>
      <vt:lpstr>Determining Family Size</vt:lpstr>
      <vt:lpstr>Definition of Family</vt:lpstr>
      <vt:lpstr>Sub - Family</vt:lpstr>
      <vt:lpstr>Sub - Family</vt:lpstr>
      <vt:lpstr>Definition of Family</vt:lpstr>
      <vt:lpstr>Documentation of Family Size</vt:lpstr>
      <vt:lpstr>Family Size Exercise </vt:lpstr>
      <vt:lpstr>Family Size Exercise </vt:lpstr>
      <vt:lpstr>Family Size Exercise </vt:lpstr>
      <vt:lpstr>Family Size Exercise </vt:lpstr>
      <vt:lpstr>What income is excluded?</vt:lpstr>
      <vt:lpstr>Excluded Income: See PPM Section 204G</vt:lpstr>
      <vt:lpstr>Excluded Income: See PPM Section 204G</vt:lpstr>
      <vt:lpstr>What income is included?</vt:lpstr>
      <vt:lpstr>Included Income: See PPM Section 204F</vt:lpstr>
      <vt:lpstr>Included Income: See PPM Section 204F</vt:lpstr>
      <vt:lpstr>        How do we  Calculate the Income?</vt:lpstr>
      <vt:lpstr>Method of Computing Income  </vt:lpstr>
      <vt:lpstr>Income Computation Method</vt:lpstr>
      <vt:lpstr>Income Computation Method</vt:lpstr>
      <vt:lpstr>Income Computation Method</vt:lpstr>
      <vt:lpstr>Income Computation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M. Monroy</dc:creator>
  <cp:lastModifiedBy>Theresa Reynolds</cp:lastModifiedBy>
  <cp:revision>73</cp:revision>
  <dcterms:created xsi:type="dcterms:W3CDTF">2019-01-22T15:37:36Z</dcterms:created>
  <dcterms:modified xsi:type="dcterms:W3CDTF">2019-02-05T15:21:27Z</dcterms:modified>
</cp:coreProperties>
</file>