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72" r:id="rId3"/>
    <p:sldMasterId id="2147483660" r:id="rId4"/>
  </p:sldMasterIdLst>
  <p:notesMasterIdLst>
    <p:notesMasterId r:id="rId44"/>
  </p:notesMasterIdLst>
  <p:handoutMasterIdLst>
    <p:handoutMasterId r:id="rId45"/>
  </p:handoutMasterIdLst>
  <p:sldIdLst>
    <p:sldId id="337" r:id="rId5"/>
    <p:sldId id="345" r:id="rId6"/>
    <p:sldId id="274" r:id="rId7"/>
    <p:sldId id="308" r:id="rId8"/>
    <p:sldId id="343" r:id="rId9"/>
    <p:sldId id="338" r:id="rId10"/>
    <p:sldId id="340" r:id="rId11"/>
    <p:sldId id="348" r:id="rId12"/>
    <p:sldId id="349" r:id="rId13"/>
    <p:sldId id="350" r:id="rId14"/>
    <p:sldId id="273" r:id="rId15"/>
    <p:sldId id="263" r:id="rId16"/>
    <p:sldId id="315" r:id="rId17"/>
    <p:sldId id="264" r:id="rId18"/>
    <p:sldId id="301" r:id="rId19"/>
    <p:sldId id="302" r:id="rId20"/>
    <p:sldId id="303" r:id="rId21"/>
    <p:sldId id="304" r:id="rId22"/>
    <p:sldId id="311" r:id="rId23"/>
    <p:sldId id="296" r:id="rId24"/>
    <p:sldId id="332" r:id="rId25"/>
    <p:sldId id="265" r:id="rId26"/>
    <p:sldId id="266" r:id="rId27"/>
    <p:sldId id="267" r:id="rId28"/>
    <p:sldId id="268" r:id="rId29"/>
    <p:sldId id="318" r:id="rId30"/>
    <p:sldId id="316" r:id="rId31"/>
    <p:sldId id="317" r:id="rId32"/>
    <p:sldId id="280" r:id="rId33"/>
    <p:sldId id="319" r:id="rId34"/>
    <p:sldId id="281" r:id="rId35"/>
    <p:sldId id="286" r:id="rId36"/>
    <p:sldId id="278" r:id="rId37"/>
    <p:sldId id="335" r:id="rId38"/>
    <p:sldId id="287" r:id="rId39"/>
    <p:sldId id="323" r:id="rId40"/>
    <p:sldId id="324" r:id="rId41"/>
    <p:sldId id="327" r:id="rId42"/>
    <p:sldId id="325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45" autoAdjust="0"/>
    <p:restoredTop sz="94364" autoAdjust="0"/>
  </p:normalViewPr>
  <p:slideViewPr>
    <p:cSldViewPr snapToGrid="0">
      <p:cViewPr varScale="1">
        <p:scale>
          <a:sx n="100" d="100"/>
          <a:sy n="100" d="100"/>
        </p:scale>
        <p:origin x="-898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720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r">
              <a:defRPr sz="1200"/>
            </a:lvl1pPr>
          </a:lstStyle>
          <a:p>
            <a:fld id="{2087607B-0F4C-4F64-B18D-64024DE45CF9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685212"/>
            <a:ext cx="2971800" cy="45720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685212"/>
            <a:ext cx="2971800" cy="45720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r">
              <a:defRPr sz="1200"/>
            </a:lvl1pPr>
          </a:lstStyle>
          <a:p>
            <a:fld id="{54A72EC6-4092-4A79-91C3-125BF86DC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63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720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r">
              <a:defRPr sz="1200"/>
            </a:lvl1pPr>
          </a:lstStyle>
          <a:p>
            <a:fld id="{374833A0-F326-484F-B125-478F05BB46A5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2" tIns="46151" rIns="92302" bIns="4615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2302" tIns="46151" rIns="92302" bIns="4615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685212"/>
            <a:ext cx="2971800" cy="45720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2"/>
            <a:ext cx="2971800" cy="45720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r">
              <a:defRPr sz="1200"/>
            </a:lvl1pPr>
          </a:lstStyle>
          <a:p>
            <a:fld id="{09EA29FD-F300-4352-88A6-C20BDB0CF2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91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Did not see myself in popular media accounts of near retirees.</a:t>
            </a:r>
          </a:p>
          <a:p>
            <a:endParaRPr lang="en-US" dirty="0" smtClean="0"/>
          </a:p>
          <a:p>
            <a:r>
              <a:rPr lang="en-US" dirty="0" smtClean="0"/>
              <a:t>No one I knew was  traveling the world or buying a condo in Costa Rico.</a:t>
            </a:r>
          </a:p>
          <a:p>
            <a:endParaRPr lang="en-US" dirty="0" smtClean="0"/>
          </a:p>
          <a:p>
            <a:r>
              <a:rPr lang="en-US" dirty="0" smtClean="0"/>
              <a:t>Many I knew were facing  a work for life proposition one surprise event away from financial ruin.</a:t>
            </a:r>
          </a:p>
          <a:p>
            <a:endParaRPr lang="en-US" dirty="0" smtClean="0"/>
          </a:p>
          <a:p>
            <a:r>
              <a:rPr lang="en-US" dirty="0" smtClean="0">
                <a:latin typeface="Garamond" panose="02020404030301010803" pitchFamily="18" charset="0"/>
              </a:rPr>
              <a:t>Almost no one had set aside the 15 to 20 times their  annual salaries financial planners say we need to maintain our current standard of living.</a:t>
            </a:r>
          </a:p>
          <a:p>
            <a:endParaRPr lang="en-US" dirty="0" smtClean="0"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With life expectancy now north of eighty, that’s a lot of years to make ends meet.</a:t>
            </a:r>
          </a:p>
          <a:p>
            <a:endParaRPr lang="en-US" dirty="0" smtClean="0"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Shame and embarrassment keeps many people silent about their situation. It’s easy to think you’re alone.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A29FD-F300-4352-88A6-C20BDB0CF20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68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3018">
              <a:defRPr/>
            </a:pPr>
            <a:r>
              <a:rPr lang="en-US" dirty="0" smtClean="0"/>
              <a:t>Even manufacturing jobs brought back through reshoring will not be the same jobs as in the past.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A29FD-F300-4352-88A6-C20BDB0CF20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40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3018">
              <a:defRPr/>
            </a:pPr>
            <a:r>
              <a:rPr lang="en-US" dirty="0" smtClean="0"/>
              <a:t>Even manufacturing jobs brought back through reshoring will not be the same jobs as in the past.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A29FD-F300-4352-88A6-C20BDB0CF20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40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3018">
              <a:defRPr/>
            </a:pPr>
            <a:r>
              <a:rPr lang="en-US" dirty="0" smtClean="0"/>
              <a:t>Even manufacturing jobs brought back through reshoring will not be the same jobs as in the past.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A29FD-F300-4352-88A6-C20BDB0CF20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40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3018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A29FD-F300-4352-88A6-C20BDB0CF20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40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3018">
              <a:defRPr/>
            </a:pPr>
            <a:r>
              <a:rPr lang="en-US" dirty="0" smtClean="0"/>
              <a:t>Even manufacturing jobs brought back through reshoring will not be the same jobs as in the past.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A29FD-F300-4352-88A6-C20BDB0CF20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40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8D215-10FA-4E8C-838F-797CF226840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6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 speech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23D34-2B6C-45C3-A263-70383AA24C9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90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A29FD-F300-4352-88A6-C20BDB0CF20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26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23D34-2B6C-45C3-A263-70383AA24C9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26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A29FD-F300-4352-88A6-C20BDB0CF20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57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Tired of faking normal.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 I wasn’t seeing my story in the popular press.  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And I definitely did not identify with those cheery little reinvention stories I read about in the paper …You know the ones. Lawyer turned pastry chef.  Accountant turns opera singer. Couple w/ successful BNB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I don’t know these people…</a:t>
            </a:r>
            <a:endParaRPr lang="en-US" dirty="0"/>
          </a:p>
          <a:p>
            <a:endParaRPr lang="en-US" dirty="0" smtClean="0"/>
          </a:p>
          <a:p>
            <a:r>
              <a:rPr lang="en-US" b="1" dirty="0"/>
              <a:t>Very few have set aside the 15 to 20 percent of their salary to maintain our current standard of living in retirement.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In our fifties and sixties, we are, a work for life proposition, one job loss, medical diagnosis or divorce away from insolvency.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1BCB7-5325-174D-B0CF-6C50063BA0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41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Calibri" charset="0"/>
              </a:rPr>
              <a:t>Even as I was coming out, I was still hiding </a:t>
            </a:r>
          </a:p>
          <a:p>
            <a:endParaRPr lang="en-US" b="1" dirty="0">
              <a:latin typeface="Arial" charset="0"/>
              <a:ea typeface="Calibri" charset="0"/>
            </a:endParaRPr>
          </a:p>
          <a:p>
            <a:pPr defTabSz="923018">
              <a:defRPr/>
            </a:pPr>
            <a:r>
              <a:rPr lang="en-US" b="1" dirty="0">
                <a:latin typeface="Arial" charset="0"/>
                <a:ea typeface="Calibri" charset="0"/>
              </a:rPr>
              <a:t>We live in a winner’s society still hiding</a:t>
            </a:r>
            <a:r>
              <a:rPr lang="en-US" dirty="0" smtClean="0">
                <a:effectLst/>
              </a:rPr>
              <a:t> </a:t>
            </a:r>
          </a:p>
          <a:p>
            <a:pPr defTabSz="923018">
              <a:defRPr/>
            </a:pPr>
            <a:endParaRPr lang="en-US" b="1" dirty="0">
              <a:latin typeface="Arial" charset="0"/>
              <a:ea typeface="Calibri" charset="0"/>
              <a:cs typeface="Times New Roman" charset="0"/>
            </a:endParaRPr>
          </a:p>
          <a:p>
            <a:pPr defTabSz="923018">
              <a:defRPr/>
            </a:pPr>
            <a:r>
              <a:rPr lang="en-US" b="1" dirty="0">
                <a:latin typeface="Arial" charset="0"/>
                <a:ea typeface="Calibri" charset="0"/>
                <a:cs typeface="Times New Roman" charset="0"/>
              </a:rPr>
              <a:t>You think something is wrong with you </a:t>
            </a:r>
          </a:p>
          <a:p>
            <a:pPr defTabSz="923018">
              <a:defRPr/>
            </a:pPr>
            <a:endParaRPr lang="en-US" dirty="0">
              <a:latin typeface="Calibri" charset="0"/>
              <a:ea typeface="Calibri" charset="0"/>
              <a:cs typeface="Times New Roman" charset="0"/>
            </a:endParaRPr>
          </a:p>
          <a:p>
            <a:pPr defTabSz="923018">
              <a:defRPr/>
            </a:pPr>
            <a:r>
              <a:rPr lang="en-US" b="1" dirty="0">
                <a:latin typeface="Arial" charset="0"/>
                <a:ea typeface="Calibri" charset="0"/>
                <a:cs typeface="Times New Roman" charset="0"/>
              </a:rPr>
              <a:t>So I say let’s own our part.</a:t>
            </a:r>
            <a:endParaRPr lang="en-US" dirty="0">
              <a:latin typeface="Calibri" charset="0"/>
              <a:ea typeface="Calibri" charset="0"/>
              <a:cs typeface="Times New Roman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1BCB7-5325-174D-B0CF-6C50063BA0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74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Blaming and shaming  is so deliciously tempting…</a:t>
            </a:r>
            <a:br>
              <a:rPr lang="en-US" dirty="0" smtClean="0"/>
            </a:br>
            <a:r>
              <a:rPr lang="en-US" dirty="0" smtClean="0"/>
              <a:t>Where we landed must be all our fault.</a:t>
            </a:r>
            <a:br>
              <a:rPr lang="en-US" dirty="0" smtClean="0"/>
            </a:br>
            <a:r>
              <a:rPr lang="en-US" dirty="0" smtClean="0"/>
              <a:t>A country of dead beats and slackers</a:t>
            </a:r>
            <a:br>
              <a:rPr lang="en-US" dirty="0" smtClean="0"/>
            </a:br>
            <a:r>
              <a:rPr lang="en-US" dirty="0" smtClean="0"/>
              <a:t>All that frivolous spending on “</a:t>
            </a:r>
            <a:r>
              <a:rPr lang="en-US" dirty="0" err="1" smtClean="0"/>
              <a:t>unnecessaries</a:t>
            </a:r>
            <a:r>
              <a:rPr lang="en-US" dirty="0" smtClean="0"/>
              <a:t>,” like bottled water and coffee drinks.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A29FD-F300-4352-88A6-C20BDB0CF20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48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all could have saved more.</a:t>
            </a:r>
          </a:p>
          <a:p>
            <a:endParaRPr lang="en-US" dirty="0" smtClean="0"/>
          </a:p>
          <a:p>
            <a:r>
              <a:rPr lang="en-US" dirty="0" smtClean="0"/>
              <a:t>We’ve all done some dumb stuff financially, blundered, have regrets.</a:t>
            </a:r>
          </a:p>
          <a:p>
            <a:endParaRPr lang="en-US" dirty="0" smtClean="0"/>
          </a:p>
          <a:p>
            <a:r>
              <a:rPr lang="en-US" dirty="0" smtClean="0"/>
              <a:t>But  the retirement income gap is not primarily a personal responsibility issue</a:t>
            </a:r>
          </a:p>
          <a:p>
            <a:endParaRPr lang="en-US" dirty="0" smtClean="0"/>
          </a:p>
          <a:p>
            <a:r>
              <a:rPr lang="en-US" dirty="0" smtClean="0"/>
              <a:t> We’re not here because of our trips to Starbucks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A29FD-F300-4352-88A6-C20BDB0CF20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69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83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8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67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7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75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92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81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26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400800"/>
            <a:ext cx="1905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328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61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6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35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91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06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8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50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61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86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75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984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400800"/>
            <a:ext cx="1905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672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6400800"/>
            <a:ext cx="1905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286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540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61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18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41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17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BBC8-5A49-442F-AC9F-74A82B8CFA68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251A-96B0-4374-B266-B5E925992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006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BBC8-5A49-442F-AC9F-74A82B8CFA68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251A-96B0-4374-B266-B5E925992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857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BBC8-5A49-442F-AC9F-74A82B8CFA68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251A-96B0-4374-B266-B5E925992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256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BBC8-5A49-442F-AC9F-74A82B8CFA68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251A-96B0-4374-B266-B5E925992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38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BBC8-5A49-442F-AC9F-74A82B8CFA68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251A-96B0-4374-B266-B5E925992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39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BBC8-5A49-442F-AC9F-74A82B8CFA68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251A-96B0-4374-B266-B5E925992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93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900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BBC8-5A49-442F-AC9F-74A82B8CFA68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251A-96B0-4374-B266-B5E925992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8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BBC8-5A49-442F-AC9F-74A82B8CFA68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251A-96B0-4374-B266-B5E925992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229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BBC8-5A49-442F-AC9F-74A82B8CFA68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251A-96B0-4374-B266-B5E925992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127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BBC8-5A49-442F-AC9F-74A82B8CFA68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251A-96B0-4374-B266-B5E925992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710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BBC8-5A49-442F-AC9F-74A82B8CFA68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251A-96B0-4374-B266-B5E925992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8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24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694" y="826728"/>
            <a:ext cx="8229600" cy="1143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400800"/>
            <a:ext cx="1905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417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19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62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39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ide Background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6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rgbClr val="A6A6A6"/>
          </a:solidFill>
          <a:latin typeface="+mj-lt"/>
          <a:ea typeface="+mj-ea"/>
          <a:cs typeface="Candara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A6A6A6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A6A6A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A6A6A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A6A6A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A6A6A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ide Background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3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ide Background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E1B92-6270-465D-9857-69B93C00FCC7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4A7F0-03E8-4909-84F1-FC12C18176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6400800"/>
            <a:ext cx="1905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99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CBBC8-5A49-442F-AC9F-74A82B8CFA68}" type="datetimeFigureOut">
              <a:rPr lang="en-US" smtClean="0"/>
              <a:pPr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8251A-96B0-4374-B266-B5E925992E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608" y="0"/>
            <a:ext cx="49663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60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Lizzy@55andfakingnormal.com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13183"/>
            <a:ext cx="7772400" cy="248726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Notes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from the Road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Webinar 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June 29</a:t>
            </a:r>
            <a:r>
              <a:rPr lang="en-US" sz="36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b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Elizabeth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White</a:t>
            </a: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565" y="3717235"/>
            <a:ext cx="7841973" cy="192156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Author</a:t>
            </a:r>
          </a:p>
          <a:p>
            <a:r>
              <a:rPr lang="en-US" b="1" i="1" dirty="0" smtClean="0">
                <a:solidFill>
                  <a:schemeClr val="tx1"/>
                </a:solidFill>
              </a:rPr>
              <a:t>Fifty-five, Unemployed, and Faking Normal</a:t>
            </a:r>
            <a:endParaRPr lang="en-US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036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524" y="4273796"/>
            <a:ext cx="3061752" cy="20404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85" y="488372"/>
            <a:ext cx="1496291" cy="1995055"/>
          </a:xfrm>
          <a:prstGeom prst="rect">
            <a:avLst/>
          </a:prstGeom>
        </p:spPr>
      </p:pic>
      <p:pic>
        <p:nvPicPr>
          <p:cNvPr id="16" name="Picture 15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36" y="2104859"/>
            <a:ext cx="2452451" cy="2344132"/>
          </a:xfrm>
          <a:prstGeom prst="rect">
            <a:avLst/>
          </a:prstGeom>
          <a:scene3d>
            <a:camera prst="orthographicFront">
              <a:rot lat="300000" lon="1800000" rev="17400000"/>
            </a:camera>
            <a:lightRig rig="threePt" dir="t"/>
          </a:scene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70734"/>
            <a:ext cx="2743200" cy="28765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36" y="4109089"/>
            <a:ext cx="3117273" cy="22349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043" y="609925"/>
            <a:ext cx="2824909" cy="2667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743200"/>
            <a:ext cx="2520107" cy="19056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51" y="4138838"/>
            <a:ext cx="2514601" cy="21754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944232"/>
            <a:ext cx="1828800" cy="1838246"/>
          </a:xfrm>
          <a:prstGeom prst="rect">
            <a:avLst/>
          </a:prstGeom>
          <a:scene3d>
            <a:camera prst="orthographicFront">
              <a:rot lat="0" lon="0" rev="14700000"/>
            </a:camera>
            <a:lightRig rig="threePt" dir="t"/>
          </a:scene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07" y="2743200"/>
            <a:ext cx="2432893" cy="193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1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85480" y="5842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Shock of Facing Downward Mobility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42680" y="1651000"/>
            <a:ext cx="7772400" cy="4343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Few have set aside the 15 to 20 times their  annual salaries financial planners say we need to maintain our current standard of living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endParaRPr lang="en-US" sz="28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With life expectancy now north of eighty, that’s a lot of years to make ends meet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endParaRPr lang="en-US" sz="28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Shame and embarrassment leaves many people feeling alone and isolated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2001"/>
            <a:ext cx="8472311" cy="977900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Bad is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739901"/>
            <a:ext cx="7277100" cy="4216399"/>
          </a:xfrm>
        </p:spPr>
        <p:txBody>
          <a:bodyPr>
            <a:normAutofit fontScale="32500" lnSpcReduction="20000"/>
          </a:bodyPr>
          <a:lstStyle/>
          <a:p>
            <a:endParaRPr lang="en-US" sz="2400" dirty="0" smtClean="0">
              <a:solidFill>
                <a:srgbClr val="A6A6A6"/>
              </a:solidFill>
            </a:endParaRPr>
          </a:p>
          <a:p>
            <a:r>
              <a:rPr lang="en-US" sz="8600" dirty="0" smtClean="0"/>
              <a:t>Half of American households have no retirement </a:t>
            </a:r>
            <a:r>
              <a:rPr lang="en-US" sz="8600" dirty="0"/>
              <a:t>s</a:t>
            </a:r>
            <a:r>
              <a:rPr lang="en-US" sz="8600" dirty="0" smtClean="0"/>
              <a:t>avings</a:t>
            </a:r>
          </a:p>
          <a:p>
            <a:endParaRPr lang="en-US" sz="8600" dirty="0" smtClean="0"/>
          </a:p>
          <a:p>
            <a:r>
              <a:rPr lang="en-US" sz="8600" dirty="0" smtClean="0"/>
              <a:t> Not a dime</a:t>
            </a:r>
          </a:p>
          <a:p>
            <a:endParaRPr lang="en-US" sz="8600" dirty="0" smtClean="0"/>
          </a:p>
          <a:p>
            <a:r>
              <a:rPr lang="en-US" sz="8600" dirty="0" smtClean="0"/>
              <a:t>29 percent of households age 55 and older have neither retirement savings nor pensions</a:t>
            </a:r>
          </a:p>
          <a:p>
            <a:pPr marL="0" indent="0">
              <a:buNone/>
            </a:pPr>
            <a:endParaRPr lang="en-US" sz="8600" dirty="0" smtClean="0"/>
          </a:p>
          <a:p>
            <a:r>
              <a:rPr lang="en-US" sz="8600" dirty="0" smtClean="0"/>
              <a:t>Among those 55-64 with some retirement savings the median account value is $104,000</a:t>
            </a:r>
          </a:p>
          <a:p>
            <a:endParaRPr lang="en-US" dirty="0" smtClean="0"/>
          </a:p>
          <a:p>
            <a:endParaRPr lang="en-US" dirty="0" smtClean="0">
              <a:solidFill>
                <a:srgbClr val="A6A6A6"/>
              </a:solidFill>
            </a:endParaRPr>
          </a:p>
          <a:p>
            <a:endParaRPr lang="en-US" dirty="0" smtClean="0">
              <a:solidFill>
                <a:srgbClr val="A6A6A6"/>
              </a:solidFill>
            </a:endParaRPr>
          </a:p>
          <a:p>
            <a:endParaRPr lang="en-US" dirty="0" smtClean="0">
              <a:solidFill>
                <a:srgbClr val="A6A6A6"/>
              </a:solidFill>
            </a:endParaRPr>
          </a:p>
          <a:p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6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30" y="1524000"/>
            <a:ext cx="7376382" cy="4143021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865370" y="1930400"/>
            <a:ext cx="4629150" cy="4191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chemeClr val="bg1"/>
                </a:solidFill>
              </a:rPr>
              <a:t>50% = $0.00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chemeClr val="bg1"/>
                </a:solidFill>
              </a:rPr>
              <a:t>Avg. = $104K</a:t>
            </a:r>
            <a:endParaRPr lang="en-US" sz="4800" dirty="0">
              <a:solidFill>
                <a:schemeClr val="bg1"/>
              </a:solidFill>
            </a:endParaRPr>
          </a:p>
          <a:p>
            <a:endParaRPr lang="en-US" sz="6000" dirty="0">
              <a:solidFill>
                <a:schemeClr val="bg1"/>
              </a:solidFill>
            </a:endParaRPr>
          </a:p>
          <a:p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4082" y="499621"/>
            <a:ext cx="6843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Bad is It?</a:t>
            </a:r>
            <a:endParaRPr lang="en-US" sz="4000" dirty="0">
              <a:solidFill>
                <a:srgbClr val="A6A6A6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69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1200"/>
            <a:ext cx="8229600" cy="10414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bad is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30400"/>
            <a:ext cx="6629400" cy="3797300"/>
          </a:xfrm>
        </p:spPr>
        <p:txBody>
          <a:bodyPr>
            <a:noAutofit/>
          </a:bodyPr>
          <a:lstStyle/>
          <a:p>
            <a:r>
              <a:rPr lang="en-US" sz="2800" dirty="0" smtClean="0"/>
              <a:t>47 percent of Americans cannot pull together $400 for an emergency 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Half of Americans have less than $1,000 in their checking and savings accounts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One in four Americans tap their 401(k) to make ends meet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752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907" y="642284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en-US" sz="4400" dirty="0" smtClean="0">
                <a:solidFill>
                  <a:schemeClr val="tx1"/>
                </a:solidFill>
              </a:rPr>
              <a:t> Story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97583" y="1703895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Army “brat”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Undergraduate degree from Oberlin College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Masters in International Studies from Johns Hopkins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Harvard MBA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World Bank dream job at 30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Bought Condo same year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0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493" y="548015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My 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46755" y="1553065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Entrepreneur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Retail stores in 3 states and the District of Columbia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NRF Small Retailer of the Year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Used </a:t>
            </a:r>
            <a:r>
              <a:rPr lang="en-US" dirty="0">
                <a:solidFill>
                  <a:schemeClr val="tx1"/>
                </a:solidFill>
              </a:rPr>
              <a:t>savings to support </a:t>
            </a:r>
            <a:r>
              <a:rPr lang="en-US" dirty="0" smtClean="0">
                <a:solidFill>
                  <a:schemeClr val="tx1"/>
                </a:solidFill>
              </a:rPr>
              <a:t>business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Closed business in 2002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8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907" y="557443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My 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3316" y="160962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Back in the  job market in 2002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Hired right away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Worked two long-term contracts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Great Recession of 2008 </a:t>
            </a:r>
            <a:r>
              <a:rPr lang="en-US" dirty="0">
                <a:solidFill>
                  <a:schemeClr val="tx1"/>
                </a:solidFill>
              </a:rPr>
              <a:t>h</a:t>
            </a:r>
            <a:r>
              <a:rPr lang="en-US" dirty="0" smtClean="0">
                <a:solidFill>
                  <a:schemeClr val="tx1"/>
                </a:solidFill>
              </a:rPr>
              <a:t>it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Lost both contracts within six months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High earner to $0 overnight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44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73" y="736551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Faking Normal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9620" y="1826442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Not worried initially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Trying to keep up appearances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Noticing cracks in the façade of friends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Started talking to my circle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Disconnect between media portrayals and our own experience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1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The Good Life?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967090"/>
            <a:ext cx="6381750" cy="353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2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Elizabeth White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Author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07" y="2034381"/>
            <a:ext cx="2439785" cy="3657600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3911039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075" y="1951264"/>
            <a:ext cx="2555184" cy="4036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Still Hiding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Still Hiding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50" y="1600200"/>
            <a:ext cx="3748700" cy="4525963"/>
          </a:xfrm>
        </p:spPr>
      </p:pic>
    </p:spTree>
    <p:extLst>
      <p:ext uri="{BB962C8B-B14F-4D97-AF65-F5344CB8AC3E}">
        <p14:creationId xmlns:p14="http://schemas.microsoft.com/office/powerpoint/2010/main" val="153618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588" y="1316183"/>
            <a:ext cx="3015006" cy="2166974"/>
          </a:xfrm>
          <a:prstGeom prst="rect">
            <a:avLst/>
          </a:prstGeom>
          <a:ln>
            <a:noFill/>
          </a:ln>
          <a:effectLst>
            <a:outerShdw blurRad="111125" dist="50800" dir="2700000" algn="tl" rotWithShape="0">
              <a:schemeClr val="bg1">
                <a:lumMod val="65000"/>
                <a:alpha val="65000"/>
              </a:scheme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Blaming and S</a:t>
            </a:r>
            <a:r>
              <a:rPr lang="en-US" dirty="0" smtClean="0">
                <a:latin typeface="+mn-lt"/>
              </a:rPr>
              <a:t>haming</a:t>
            </a:r>
            <a:endParaRPr lang="en-US" dirty="0">
              <a:latin typeface="+mn-lt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subTitle" idx="4294967295"/>
          </p:nvPr>
        </p:nvSpPr>
        <p:spPr>
          <a:xfrm>
            <a:off x="320510" y="3588327"/>
            <a:ext cx="8625525" cy="193735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Calibri"/>
                <a:cs typeface="Calibri"/>
              </a:rPr>
              <a:t>Must be all our fault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Calibri"/>
                <a:cs typeface="Calibri"/>
              </a:rPr>
              <a:t>Dead beats and slackers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Calibri"/>
                <a:cs typeface="Calibri"/>
              </a:rPr>
              <a:t>All that frivolous spending on “</a:t>
            </a:r>
            <a:r>
              <a:rPr lang="en-US" dirty="0" err="1">
                <a:latin typeface="Calibri"/>
                <a:cs typeface="Calibri"/>
              </a:rPr>
              <a:t>unnecessaries</a:t>
            </a:r>
            <a:r>
              <a:rPr lang="en-US" dirty="0">
                <a:latin typeface="Calibri"/>
                <a:cs typeface="Calibri"/>
              </a:rPr>
              <a:t>,” </a:t>
            </a:r>
            <a:r>
              <a:rPr lang="en-US" dirty="0" smtClean="0">
                <a:latin typeface="Calibri"/>
                <a:cs typeface="Calibri"/>
              </a:rPr>
              <a:t>like </a:t>
            </a:r>
            <a:r>
              <a:rPr lang="en-US" dirty="0">
                <a:latin typeface="Calibri"/>
                <a:cs typeface="Calibri"/>
              </a:rPr>
              <a:t>nail appointments, bottled water and coffee drinks</a:t>
            </a:r>
          </a:p>
        </p:txBody>
      </p:sp>
    </p:spTree>
    <p:extLst>
      <p:ext uri="{BB962C8B-B14F-4D97-AF65-F5344CB8AC3E}">
        <p14:creationId xmlns:p14="http://schemas.microsoft.com/office/powerpoint/2010/main" val="7185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480" y="8591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Let’s Own Our Part!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08115" y="2087250"/>
            <a:ext cx="7924800" cy="402260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latin typeface="Calibri"/>
                <a:cs typeface="Calibri"/>
              </a:rPr>
              <a:t>We all could have saved more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latin typeface="Calibri"/>
                <a:cs typeface="Calibri"/>
              </a:rPr>
              <a:t>We’ve all done some dumb stuff financially, blundered, have regrets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i="1" dirty="0" smtClean="0">
                <a:latin typeface="Calibri"/>
                <a:cs typeface="Calibri"/>
              </a:rPr>
              <a:t>But the retirement income gap is not primarily a personal responsibility issue 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i="1" dirty="0" smtClean="0">
                <a:latin typeface="Calibri"/>
                <a:cs typeface="Calibri"/>
              </a:rPr>
              <a:t>We’re not here because of our trips to Starbucks</a:t>
            </a:r>
          </a:p>
        </p:txBody>
      </p:sp>
    </p:spTree>
    <p:extLst>
      <p:ext uri="{BB962C8B-B14F-4D97-AF65-F5344CB8AC3E}">
        <p14:creationId xmlns:p14="http://schemas.microsoft.com/office/powerpoint/2010/main" val="15648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053" y="915661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So what happened?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54145" y="2335490"/>
            <a:ext cx="7711126" cy="3311165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dirty="0" smtClean="0">
                <a:latin typeface="Calibri"/>
                <a:cs typeface="Calibri"/>
              </a:rPr>
              <a:t>30 years of flat and falling wages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dirty="0" smtClean="0">
                <a:latin typeface="Calibri"/>
                <a:cs typeface="Calibri"/>
              </a:rPr>
              <a:t>47 percent increase in the median home price 575 percent increase in health care costs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dirty="0" smtClean="0">
                <a:latin typeface="Calibri"/>
                <a:cs typeface="Calibri"/>
              </a:rPr>
              <a:t>260 percent increase in the cost of college</a:t>
            </a:r>
          </a:p>
          <a:p>
            <a:endParaRPr lang="en-US" sz="2400" dirty="0" smtClean="0">
              <a:solidFill>
                <a:srgbClr val="A6A6A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31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11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Big Take Away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2168801"/>
            <a:ext cx="8458200" cy="3505200"/>
          </a:xfrm>
        </p:spPr>
        <p:txBody>
          <a:bodyPr>
            <a:normAutofit/>
          </a:bodyPr>
          <a:lstStyle/>
          <a:p>
            <a:endParaRPr lang="en-US" sz="2400" dirty="0" smtClean="0">
              <a:solidFill>
                <a:srgbClr val="A6A6A6"/>
              </a:solidFill>
            </a:endParaRPr>
          </a:p>
          <a:p>
            <a:r>
              <a:rPr lang="en-US" sz="4000" b="1" dirty="0" smtClean="0">
                <a:solidFill>
                  <a:srgbClr val="FF0000"/>
                </a:solidFill>
              </a:rPr>
              <a:t>Not alone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3600" dirty="0">
                <a:latin typeface="Calibri"/>
                <a:cs typeface="Calibri"/>
              </a:rPr>
              <a:t>There are millions of us</a:t>
            </a:r>
          </a:p>
          <a:p>
            <a:endParaRPr lang="en-US" sz="2400" dirty="0" smtClean="0"/>
          </a:p>
          <a:p>
            <a:endParaRPr lang="en-US" sz="2400" dirty="0" smtClean="0">
              <a:solidFill>
                <a:srgbClr val="A6A6A6"/>
              </a:solidFill>
            </a:endParaRPr>
          </a:p>
          <a:p>
            <a:endParaRPr lang="en-US" sz="2400" dirty="0" smtClean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6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73" y="99107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Big Take Away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2471738"/>
            <a:ext cx="8458200" cy="2281237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US" sz="2400" dirty="0" smtClean="0">
              <a:solidFill>
                <a:srgbClr val="A6A6A6"/>
              </a:solidFill>
            </a:endParaRPr>
          </a:p>
          <a:p>
            <a:pPr marL="0" lvl="1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3600" dirty="0">
                <a:latin typeface="Calibri"/>
                <a:cs typeface="Calibri"/>
              </a:rPr>
              <a:t>The Cavalry is Not coming</a:t>
            </a:r>
          </a:p>
        </p:txBody>
      </p:sp>
    </p:spTree>
    <p:extLst>
      <p:ext uri="{BB962C8B-B14F-4D97-AF65-F5344CB8AC3E}">
        <p14:creationId xmlns:p14="http://schemas.microsoft.com/office/powerpoint/2010/main" val="83913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639" y="99107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Big Take Away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2238375"/>
            <a:ext cx="8458200" cy="3505200"/>
          </a:xfrm>
        </p:spPr>
        <p:txBody>
          <a:bodyPr>
            <a:normAutofit/>
          </a:bodyPr>
          <a:lstStyle/>
          <a:p>
            <a:pPr marL="571500" lvl="1" indent="-57150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Calibri"/>
                <a:cs typeface="Calibri"/>
              </a:rPr>
              <a:t>First </a:t>
            </a:r>
            <a:r>
              <a:rPr lang="en-US" sz="3600" dirty="0">
                <a:latin typeface="Calibri"/>
                <a:cs typeface="Calibri"/>
              </a:rPr>
              <a:t>is always hardest (longevity bonus)</a:t>
            </a:r>
          </a:p>
          <a:p>
            <a:pPr marL="571500" lvl="1" indent="-57150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Calibri"/>
                <a:cs typeface="Calibri"/>
              </a:rPr>
              <a:t>No role models</a:t>
            </a:r>
          </a:p>
          <a:p>
            <a:pPr marL="571500" lvl="1" indent="-57150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Calibri"/>
                <a:cs typeface="Calibri"/>
              </a:rPr>
              <a:t>No established pathways</a:t>
            </a:r>
          </a:p>
          <a:p>
            <a:pPr marL="571500" lvl="1" indent="-57150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Calibri"/>
                <a:cs typeface="Calibri"/>
              </a:rPr>
              <a:t>No supportive </a:t>
            </a:r>
            <a:r>
              <a:rPr lang="en-US" sz="3600" dirty="0" smtClean="0">
                <a:latin typeface="Calibri"/>
                <a:cs typeface="Calibri"/>
              </a:rPr>
              <a:t>policies</a:t>
            </a:r>
            <a:endParaRPr lang="en-US" sz="3600" dirty="0">
              <a:latin typeface="Calibri"/>
              <a:cs typeface="Calibri"/>
            </a:endParaRPr>
          </a:p>
          <a:p>
            <a:pPr lvl="1">
              <a:spcBef>
                <a:spcPts val="0"/>
              </a:spcBef>
              <a:spcAft>
                <a:spcPts val="900"/>
              </a:spcAft>
              <a:buFont typeface="Arial"/>
              <a:buChar char="•"/>
            </a:pPr>
            <a:endParaRPr lang="en-US" sz="2400" dirty="0" smtClean="0">
              <a:solidFill>
                <a:srgbClr val="A6A6A6"/>
              </a:solidFill>
            </a:endParaRPr>
          </a:p>
          <a:p>
            <a:pPr marL="457200" lvl="1" indent="0">
              <a:spcBef>
                <a:spcPts val="0"/>
              </a:spcBef>
              <a:spcAft>
                <a:spcPts val="900"/>
              </a:spcAft>
              <a:buNone/>
            </a:pPr>
            <a:endParaRPr lang="en-US" sz="2400" dirty="0" smtClean="0">
              <a:solidFill>
                <a:srgbClr val="A6A6A6"/>
              </a:solidFill>
            </a:endParaRPr>
          </a:p>
          <a:p>
            <a:endParaRPr lang="en-US" sz="2400" dirty="0" smtClean="0">
              <a:solidFill>
                <a:srgbClr val="A6A6A6"/>
              </a:solidFill>
            </a:endParaRPr>
          </a:p>
          <a:p>
            <a:endParaRPr lang="en-US" sz="2400" dirty="0" smtClean="0">
              <a:solidFill>
                <a:srgbClr val="A6A6A6"/>
              </a:solidFill>
            </a:endParaRPr>
          </a:p>
          <a:p>
            <a:endParaRPr lang="en-US" sz="2400" dirty="0" smtClean="0">
              <a:solidFill>
                <a:srgbClr val="A6A6A6"/>
              </a:solidFill>
            </a:endParaRPr>
          </a:p>
          <a:p>
            <a:endParaRPr lang="en-US" sz="2400" dirty="0" smtClean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9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493" y="102878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Big Take Away #4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2437353"/>
            <a:ext cx="8458200" cy="27971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3600" dirty="0" smtClean="0"/>
              <a:t>Get Rid of Magical Thinking</a:t>
            </a:r>
          </a:p>
          <a:p>
            <a:endParaRPr lang="en-US" sz="2400" dirty="0" smtClean="0">
              <a:solidFill>
                <a:srgbClr val="A6A6A6"/>
              </a:solidFill>
            </a:endParaRPr>
          </a:p>
          <a:p>
            <a:endParaRPr lang="en-US" sz="2400" dirty="0" smtClean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2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627" y="457201"/>
            <a:ext cx="8229600" cy="1016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New Reality Check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48792" y="1473201"/>
            <a:ext cx="8229600" cy="5143157"/>
          </a:xfrm>
        </p:spPr>
        <p:txBody>
          <a:bodyPr>
            <a:noAutofit/>
          </a:bodyPr>
          <a:lstStyle/>
          <a:p>
            <a:pPr marL="342900" lvl="1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Dawns on us that we won’t be making the money we’re used to </a:t>
            </a:r>
            <a:r>
              <a:rPr lang="en-US" dirty="0" smtClean="0">
                <a:latin typeface="Calibri"/>
                <a:cs typeface="Calibri"/>
              </a:rPr>
              <a:t>making</a:t>
            </a:r>
          </a:p>
          <a:p>
            <a:pPr marL="0" lvl="1" indent="0">
              <a:spcBef>
                <a:spcPts val="0"/>
              </a:spcBef>
              <a:spcAft>
                <a:spcPts val="900"/>
              </a:spcAft>
              <a:buNone/>
            </a:pPr>
            <a:endParaRPr lang="en-US" dirty="0">
              <a:latin typeface="Calibri"/>
              <a:cs typeface="Calibri"/>
            </a:endParaRPr>
          </a:p>
          <a:p>
            <a:pPr marL="342900" lvl="1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Many </a:t>
            </a:r>
            <a:r>
              <a:rPr lang="en-US" dirty="0">
                <a:latin typeface="Calibri"/>
                <a:cs typeface="Calibri"/>
              </a:rPr>
              <a:t>of us are facing months and years of unemployment that deplete our savings and shake our </a:t>
            </a:r>
            <a:r>
              <a:rPr lang="en-US" dirty="0" smtClean="0">
                <a:latin typeface="Calibri"/>
                <a:cs typeface="Calibri"/>
              </a:rPr>
              <a:t>confidence</a:t>
            </a:r>
          </a:p>
          <a:p>
            <a:pPr marL="0" lvl="1" indent="0">
              <a:spcBef>
                <a:spcPts val="0"/>
              </a:spcBef>
              <a:spcAft>
                <a:spcPts val="900"/>
              </a:spcAft>
              <a:buNone/>
            </a:pPr>
            <a:endParaRPr lang="en-US" dirty="0">
              <a:latin typeface="Calibri"/>
              <a:cs typeface="Calibri"/>
            </a:endParaRPr>
          </a:p>
          <a:p>
            <a:pPr marL="342900" lvl="1" indent="-3429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Looking </a:t>
            </a:r>
            <a:r>
              <a:rPr lang="en-US" dirty="0">
                <a:latin typeface="Calibri"/>
                <a:cs typeface="Calibri"/>
              </a:rPr>
              <a:t>at a future of contract work and part-time </a:t>
            </a:r>
            <a:r>
              <a:rPr lang="en-US" dirty="0" smtClean="0">
                <a:latin typeface="Calibri"/>
                <a:cs typeface="Calibri"/>
              </a:rPr>
              <a:t>jobs</a:t>
            </a:r>
          </a:p>
        </p:txBody>
      </p:sp>
    </p:spTree>
    <p:extLst>
      <p:ext uri="{BB962C8B-B14F-4D97-AF65-F5344CB8AC3E}">
        <p14:creationId xmlns:p14="http://schemas.microsoft.com/office/powerpoint/2010/main" val="296621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919" y="642283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How I Landed Here…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604434" y="2123267"/>
            <a:ext cx="8245097" cy="361110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Published essay in Next Avenue 18 months ago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Shared my experience and that of my friends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Over 11,000  “Likes” and 1,000 comments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Dozens of emails</a:t>
            </a:r>
          </a:p>
        </p:txBody>
      </p:sp>
    </p:spTree>
    <p:extLst>
      <p:ext uri="{BB962C8B-B14F-4D97-AF65-F5344CB8AC3E}">
        <p14:creationId xmlns:p14="http://schemas.microsoft.com/office/powerpoint/2010/main" val="263703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Big Take Away #5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456965"/>
            <a:ext cx="8458200" cy="6263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 smtClean="0"/>
              <a:t>Get </a:t>
            </a:r>
            <a:r>
              <a:rPr lang="en-US" sz="3600" dirty="0"/>
              <a:t>off the </a:t>
            </a:r>
            <a:r>
              <a:rPr lang="en-US" sz="3600" dirty="0" smtClean="0"/>
              <a:t>throne</a:t>
            </a: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048" y="2297696"/>
            <a:ext cx="4991042" cy="299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8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amazing  suspension brid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2611" y="2726154"/>
            <a:ext cx="5168639" cy="323876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920" y="519735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Big Take Away #6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33632" y="1518496"/>
            <a:ext cx="8116479" cy="12409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Bridge Work </a:t>
            </a:r>
            <a:r>
              <a:rPr lang="en-US" dirty="0" smtClean="0">
                <a:solidFill>
                  <a:schemeClr val="tx1"/>
                </a:solidFill>
              </a:rPr>
              <a:t>to pay the bills and figure out what’s next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18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346" y="711201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Big Take Away # 7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42680" y="2171700"/>
            <a:ext cx="7286920" cy="39544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sz="3600" dirty="0" smtClean="0">
                <a:solidFill>
                  <a:schemeClr val="tx1"/>
                </a:solidFill>
              </a:rPr>
              <a:t>Think multiple income streams</a:t>
            </a:r>
          </a:p>
          <a:p>
            <a:pPr marL="0" indent="0">
              <a:buNone/>
            </a:pPr>
            <a:endParaRPr lang="en-US" sz="3600" dirty="0" smtClean="0">
              <a:solidFill>
                <a:schemeClr val="tx1"/>
              </a:solidFill>
            </a:endParaRPr>
          </a:p>
          <a:p>
            <a:r>
              <a:rPr lang="en-US" sz="3600" dirty="0" smtClean="0">
                <a:solidFill>
                  <a:schemeClr val="tx1"/>
                </a:solidFill>
              </a:rPr>
              <a:t>Gig economy – contract, contingent, part-time/temporary jobs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694" y="464949"/>
            <a:ext cx="8229600" cy="1069383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Big Take Away #8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1278" y="1534333"/>
            <a:ext cx="7579151" cy="4548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900" dirty="0" smtClean="0">
                <a:solidFill>
                  <a:schemeClr val="tx1"/>
                </a:solidFill>
              </a:rPr>
              <a:t>Smalling UP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H</a:t>
            </a:r>
            <a:r>
              <a:rPr lang="en-US" dirty="0" smtClean="0">
                <a:solidFill>
                  <a:schemeClr val="tx1"/>
                </a:solidFill>
              </a:rPr>
              <a:t>ow do we cut back and still have good quality of life, still be connected to what we love and what has meaning for us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8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694" y="0"/>
            <a:ext cx="8229600" cy="1444549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Smalling UP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4701" y="5029200"/>
            <a:ext cx="23567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“</a:t>
            </a:r>
            <a:r>
              <a:rPr lang="en-US" sz="3000" dirty="0" err="1">
                <a:solidFill>
                  <a:schemeClr val="bg1"/>
                </a:solidFill>
              </a:rPr>
              <a:t>Smalling</a:t>
            </a:r>
            <a:r>
              <a:rPr lang="en-US" sz="3000" dirty="0">
                <a:solidFill>
                  <a:schemeClr val="bg1"/>
                </a:solidFill>
              </a:rPr>
              <a:t> Up”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050" y="1969727"/>
            <a:ext cx="6380134" cy="41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4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054" y="795130"/>
            <a:ext cx="8229600" cy="1123122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Big Take Away #9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25484" y="2943497"/>
            <a:ext cx="6956981" cy="7235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tx1"/>
                </a:solidFill>
              </a:rPr>
              <a:t>Think Strategy Not Failure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0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73" y="453747"/>
            <a:ext cx="8229600" cy="879753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Think Strategy Not Failure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10704" y="1600200"/>
            <a:ext cx="7418895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Do what you need to do to go another round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If you need to get food stamps get them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If you need to move in your brother for awhile--Call him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If you need to get rid of that gas guzzling SUV, get rid of it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If you need to move into a smaller apartment, or get a roommate--Do it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1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73" y="868526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Big Take Away #10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14779" y="2410906"/>
            <a:ext cx="8229600" cy="1199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tx1"/>
                </a:solidFill>
              </a:rPr>
              <a:t>Resilience Circles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76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73" y="868526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Ten Big Take Aways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29559" y="2007909"/>
            <a:ext cx="7607430" cy="3940406"/>
          </a:xfrm>
        </p:spPr>
        <p:txBody>
          <a:bodyPr>
            <a:normAutofit fontScale="25000" lnSpcReduction="20000"/>
          </a:bodyPr>
          <a:lstStyle/>
          <a:p>
            <a:pPr>
              <a:tabLst>
                <a:tab pos="285750" algn="l"/>
              </a:tabLst>
            </a:pPr>
            <a:r>
              <a:rPr lang="en-US" sz="9600" dirty="0" smtClean="0">
                <a:solidFill>
                  <a:schemeClr val="tx1"/>
                </a:solidFill>
              </a:rPr>
              <a:t>You’re not alone</a:t>
            </a:r>
          </a:p>
          <a:p>
            <a:pPr>
              <a:tabLst>
                <a:tab pos="285750" algn="l"/>
              </a:tabLst>
            </a:pPr>
            <a:r>
              <a:rPr lang="en-US" sz="9600" dirty="0" smtClean="0">
                <a:solidFill>
                  <a:schemeClr val="tx1"/>
                </a:solidFill>
              </a:rPr>
              <a:t>The Cavalry is not coming</a:t>
            </a:r>
          </a:p>
          <a:p>
            <a:pPr>
              <a:tabLst>
                <a:tab pos="285750" algn="l"/>
              </a:tabLst>
            </a:pPr>
            <a:r>
              <a:rPr lang="en-US" sz="9600" dirty="0" smtClean="0">
                <a:solidFill>
                  <a:schemeClr val="tx1"/>
                </a:solidFill>
              </a:rPr>
              <a:t>First generation to be here</a:t>
            </a:r>
          </a:p>
          <a:p>
            <a:pPr>
              <a:tabLst>
                <a:tab pos="285750" algn="l"/>
              </a:tabLst>
            </a:pPr>
            <a:r>
              <a:rPr lang="en-US" sz="9600" dirty="0" smtClean="0">
                <a:solidFill>
                  <a:schemeClr val="tx1"/>
                </a:solidFill>
              </a:rPr>
              <a:t>Get rid of magical thinking</a:t>
            </a:r>
          </a:p>
          <a:p>
            <a:pPr>
              <a:tabLst>
                <a:tab pos="285750" algn="l"/>
              </a:tabLst>
            </a:pPr>
            <a:r>
              <a:rPr lang="en-US" sz="9600" dirty="0" smtClean="0">
                <a:solidFill>
                  <a:schemeClr val="tx1"/>
                </a:solidFill>
              </a:rPr>
              <a:t>Get off your throne</a:t>
            </a:r>
          </a:p>
          <a:p>
            <a:pPr>
              <a:tabLst>
                <a:tab pos="285750" algn="l"/>
              </a:tabLst>
            </a:pPr>
            <a:r>
              <a:rPr lang="en-US" sz="9600" dirty="0" smtClean="0">
                <a:solidFill>
                  <a:schemeClr val="tx1"/>
                </a:solidFill>
              </a:rPr>
              <a:t>Bridge work</a:t>
            </a:r>
          </a:p>
          <a:p>
            <a:pPr>
              <a:tabLst>
                <a:tab pos="285750" algn="l"/>
              </a:tabLst>
            </a:pPr>
            <a:r>
              <a:rPr lang="en-US" sz="9600" dirty="0" smtClean="0">
                <a:solidFill>
                  <a:schemeClr val="tx1"/>
                </a:solidFill>
              </a:rPr>
              <a:t>Think multiple income streams</a:t>
            </a:r>
          </a:p>
          <a:p>
            <a:pPr>
              <a:tabLst>
                <a:tab pos="285750" algn="l"/>
              </a:tabLst>
            </a:pPr>
            <a:r>
              <a:rPr lang="en-US" sz="9600" dirty="0" smtClean="0">
                <a:solidFill>
                  <a:schemeClr val="tx1"/>
                </a:solidFill>
              </a:rPr>
              <a:t>Small Up</a:t>
            </a:r>
          </a:p>
          <a:p>
            <a:pPr>
              <a:tabLst>
                <a:tab pos="285750" algn="l"/>
              </a:tabLst>
            </a:pPr>
            <a:r>
              <a:rPr lang="en-US" sz="9600" dirty="0" smtClean="0">
                <a:solidFill>
                  <a:schemeClr val="tx1"/>
                </a:solidFill>
              </a:rPr>
              <a:t>Think  strategy not failure</a:t>
            </a:r>
          </a:p>
          <a:p>
            <a:pPr>
              <a:tabLst>
                <a:tab pos="285750" algn="l"/>
              </a:tabLst>
            </a:pPr>
            <a:r>
              <a:rPr lang="en-US" sz="9600" dirty="0" smtClean="0">
                <a:solidFill>
                  <a:schemeClr val="tx1"/>
                </a:solidFill>
              </a:rPr>
              <a:t>Resilience Circles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647" y="942681"/>
            <a:ext cx="3293077" cy="454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4294967295"/>
          </p:nvPr>
        </p:nvSpPr>
        <p:spPr>
          <a:xfrm>
            <a:off x="0" y="2133600"/>
            <a:ext cx="5715000" cy="31242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Elizabeth White</a:t>
            </a:r>
          </a:p>
          <a:p>
            <a:r>
              <a:rPr lang="en-US" dirty="0" smtClean="0">
                <a:solidFill>
                  <a:schemeClr val="tx1"/>
                </a:solidFill>
                <a:hlinkClick r:id="rId3"/>
              </a:rPr>
              <a:t>Lizzy@55andfakingnormal.com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https://www.createspace.com/6072635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20% Discount Code for 25 or more books: CG9ULJMV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078" y="1782306"/>
            <a:ext cx="5652831" cy="419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“You Know Her”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1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But how is this Relevant?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600200"/>
            <a:ext cx="8229600" cy="4525963"/>
          </a:xfrm>
        </p:spPr>
        <p:txBody>
          <a:bodyPr/>
          <a:lstStyle/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/>
              <a:t>$12 glass of Chardonnay</a:t>
            </a:r>
          </a:p>
          <a:p>
            <a:r>
              <a:rPr lang="en-US" dirty="0" smtClean="0"/>
              <a:t>Dining out</a:t>
            </a:r>
          </a:p>
          <a:p>
            <a:r>
              <a:rPr lang="en-US" dirty="0" smtClean="0"/>
              <a:t>Clothes “still impeccable”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089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21030" y="1232452"/>
            <a:ext cx="8229600" cy="1103244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Traditional SCSEP Participant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71600" y="2133600"/>
            <a:ext cx="7772400" cy="384016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Age 55 or older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Family income below 125% of poverty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Faced barriers and cumulative disadvantage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High school graduate/little college</a:t>
            </a:r>
          </a:p>
        </p:txBody>
      </p:sp>
    </p:spTree>
    <p:extLst>
      <p:ext uri="{BB962C8B-B14F-4D97-AF65-F5344CB8AC3E}">
        <p14:creationId xmlns:p14="http://schemas.microsoft.com/office/powerpoint/2010/main" val="129326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19492" y="8591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Changes in SCSEP Participant Composition Post </a:t>
            </a:r>
            <a:r>
              <a:rPr lang="en-US" dirty="0" smtClean="0">
                <a:solidFill>
                  <a:schemeClr val="tx1"/>
                </a:solidFill>
              </a:rPr>
              <a:t>2008/9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71600" y="2252663"/>
            <a:ext cx="7772400" cy="37211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Still age 55 or older with family income currently below 125</a:t>
            </a: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%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 of poverty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But 43% now have some college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More white collar and pink collar participants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History of career options and middle - high income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Landed here because of some unforeseen event – job loss, divorce, medical diagnosis</a:t>
            </a:r>
          </a:p>
        </p:txBody>
      </p:sp>
    </p:spTree>
    <p:extLst>
      <p:ext uri="{BB962C8B-B14F-4D97-AF65-F5344CB8AC3E}">
        <p14:creationId xmlns:p14="http://schemas.microsoft.com/office/powerpoint/2010/main" val="24739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Site Visits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mtClean="0"/>
              <a:t>Diann James, Program Coordinator/Project Director SCSEP, Prince George’s County (Maryland) Government, Department of Family Services</a:t>
            </a:r>
          </a:p>
          <a:p>
            <a:endParaRPr lang="en-US" smtClean="0"/>
          </a:p>
          <a:p>
            <a:r>
              <a:rPr lang="en-US" smtClean="0"/>
              <a:t>CaSondra Amos, Associate Vice President, Senior Employment, Meritan, Memphis, TN</a:t>
            </a:r>
          </a:p>
          <a:p>
            <a:endParaRPr lang="en-US" smtClean="0"/>
          </a:p>
          <a:p>
            <a:r>
              <a:rPr lang="en-US" smtClean="0"/>
              <a:t>Jeana Mills, Senior AIDES/SCSEP Project Director,  The Northwest Tennessee Human Resource Agency, Martin, TN</a:t>
            </a:r>
          </a:p>
          <a:p>
            <a:endParaRPr lang="en-US" smtClean="0"/>
          </a:p>
          <a:p>
            <a:r>
              <a:rPr lang="en-US" smtClean="0"/>
              <a:t>Stephanie Johnigan,  Program Director, Senior Aide Program, Catholic Charities of the Archdiocese of Chicago</a:t>
            </a:r>
          </a:p>
          <a:p>
            <a:endParaRPr lang="en-US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431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694" y="441064"/>
            <a:ext cx="8229600" cy="108652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Visits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Site selection based on proximity to HQ, other business in site location, opportunity to assess how book’s message played with traditional and non-traditional  SCSEP participants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Discussed visit with Project Directors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Interviewed 3-5 SCSEP participants selected by program manager before my visit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56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2741</TotalTime>
  <Words>1271</Words>
  <Application>Microsoft Office PowerPoint</Application>
  <PresentationFormat>On-screen Show (4:3)</PresentationFormat>
  <Paragraphs>298</Paragraphs>
  <Slides>39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Office Theme</vt:lpstr>
      <vt:lpstr>Office Theme</vt:lpstr>
      <vt:lpstr>Office Theme</vt:lpstr>
      <vt:lpstr>Office Theme</vt:lpstr>
      <vt:lpstr> Notes from the Road  Webinar  June 29th with  Elizabeth White </vt:lpstr>
      <vt:lpstr>Elizabeth White  Author</vt:lpstr>
      <vt:lpstr>How I Landed Here…</vt:lpstr>
      <vt:lpstr>“You Know Her”</vt:lpstr>
      <vt:lpstr>But how is this Relevant?</vt:lpstr>
      <vt:lpstr>Traditional SCSEP Participant</vt:lpstr>
      <vt:lpstr>Changes in SCSEP Participant Composition Post 2008/9</vt:lpstr>
      <vt:lpstr>Site Visits</vt:lpstr>
      <vt:lpstr>Site Visits</vt:lpstr>
      <vt:lpstr>PowerPoint Presentation</vt:lpstr>
      <vt:lpstr>Shock of Facing Downward Mobility</vt:lpstr>
      <vt:lpstr>How Bad is It?</vt:lpstr>
      <vt:lpstr>PowerPoint Presentation</vt:lpstr>
      <vt:lpstr>How bad is it?</vt:lpstr>
      <vt:lpstr>My Story</vt:lpstr>
      <vt:lpstr>My Story</vt:lpstr>
      <vt:lpstr>My Story</vt:lpstr>
      <vt:lpstr>Faking Normal</vt:lpstr>
      <vt:lpstr>The Good Life?</vt:lpstr>
      <vt:lpstr>Still Hiding</vt:lpstr>
      <vt:lpstr>Still Hiding</vt:lpstr>
      <vt:lpstr>Blaming and Shaming</vt:lpstr>
      <vt:lpstr>Let’s Own Our Part!</vt:lpstr>
      <vt:lpstr>So what happened?</vt:lpstr>
      <vt:lpstr>Big Take Away #1</vt:lpstr>
      <vt:lpstr>Big Take Away #2</vt:lpstr>
      <vt:lpstr>Big Take Away #3</vt:lpstr>
      <vt:lpstr>Big Take Away #4</vt:lpstr>
      <vt:lpstr>New Reality Check</vt:lpstr>
      <vt:lpstr>Big Take Away #5</vt:lpstr>
      <vt:lpstr>Big Take Away #6</vt:lpstr>
      <vt:lpstr>Big Take Away # 7</vt:lpstr>
      <vt:lpstr>Big Take Away #8</vt:lpstr>
      <vt:lpstr>Smalling UP</vt:lpstr>
      <vt:lpstr>Big Take Away #9</vt:lpstr>
      <vt:lpstr>Think Strategy Not Failure</vt:lpstr>
      <vt:lpstr>Big Take Away #10</vt:lpstr>
      <vt:lpstr>Ten Big Take Aways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Diane</dc:creator>
  <cp:lastModifiedBy>Christine Garland</cp:lastModifiedBy>
  <cp:revision>125</cp:revision>
  <cp:lastPrinted>2017-06-22T21:33:38Z</cp:lastPrinted>
  <dcterms:modified xsi:type="dcterms:W3CDTF">2017-06-29T16:53:38Z</dcterms:modified>
</cp:coreProperties>
</file>